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22"/>
  </p:notesMasterIdLst>
  <p:handoutMasterIdLst>
    <p:handoutMasterId r:id="rId23"/>
  </p:handoutMasterIdLst>
  <p:sldIdLst>
    <p:sldId id="312" r:id="rId2"/>
    <p:sldId id="313" r:id="rId3"/>
    <p:sldId id="308" r:id="rId4"/>
    <p:sldId id="277" r:id="rId5"/>
    <p:sldId id="260" r:id="rId6"/>
    <p:sldId id="267" r:id="rId7"/>
    <p:sldId id="305" r:id="rId8"/>
    <p:sldId id="268" r:id="rId9"/>
    <p:sldId id="269" r:id="rId10"/>
    <p:sldId id="315" r:id="rId11"/>
    <p:sldId id="279" r:id="rId12"/>
    <p:sldId id="311" r:id="rId13"/>
    <p:sldId id="316" r:id="rId14"/>
    <p:sldId id="302" r:id="rId15"/>
    <p:sldId id="317" r:id="rId16"/>
    <p:sldId id="318" r:id="rId17"/>
    <p:sldId id="319" r:id="rId18"/>
    <p:sldId id="320" r:id="rId19"/>
    <p:sldId id="282" r:id="rId20"/>
    <p:sldId id="31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5pPr>
    <a:lvl6pPr marL="2286000" algn="l" defTabSz="914400" rtl="0" eaLnBrk="1" latinLnBrk="0" hangingPunct="1">
      <a:defRPr kern="1200">
        <a:solidFill>
          <a:schemeClr val="tx1"/>
        </a:solidFill>
        <a:latin typeface="Arial" panose="020B0604020202020204" pitchFamily="34" charset="0"/>
        <a:ea typeface="Osaka" pitchFamily="28" charset="-128"/>
        <a:cs typeface="+mn-cs"/>
      </a:defRPr>
    </a:lvl6pPr>
    <a:lvl7pPr marL="2743200" algn="l" defTabSz="914400" rtl="0" eaLnBrk="1" latinLnBrk="0" hangingPunct="1">
      <a:defRPr kern="1200">
        <a:solidFill>
          <a:schemeClr val="tx1"/>
        </a:solidFill>
        <a:latin typeface="Arial" panose="020B0604020202020204" pitchFamily="34" charset="0"/>
        <a:ea typeface="Osaka" pitchFamily="28" charset="-128"/>
        <a:cs typeface="+mn-cs"/>
      </a:defRPr>
    </a:lvl7pPr>
    <a:lvl8pPr marL="3200400" algn="l" defTabSz="914400" rtl="0" eaLnBrk="1" latinLnBrk="0" hangingPunct="1">
      <a:defRPr kern="1200">
        <a:solidFill>
          <a:schemeClr val="tx1"/>
        </a:solidFill>
        <a:latin typeface="Arial" panose="020B0604020202020204" pitchFamily="34" charset="0"/>
        <a:ea typeface="Osaka" pitchFamily="28" charset="-128"/>
        <a:cs typeface="+mn-cs"/>
      </a:defRPr>
    </a:lvl8pPr>
    <a:lvl9pPr marL="3657600" algn="l" defTabSz="914400" rtl="0" eaLnBrk="1" latinLnBrk="0" hangingPunct="1">
      <a:defRPr kern="1200">
        <a:solidFill>
          <a:schemeClr val="tx1"/>
        </a:solidFill>
        <a:latin typeface="Arial" panose="020B0604020202020204" pitchFamily="34" charset="0"/>
        <a:ea typeface="Osaka" pitchFamily="28"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FF"/>
    <a:srgbClr val="FF8000"/>
    <a:srgbClr val="EA71FF"/>
    <a:srgbClr val="AC8450"/>
    <a:srgbClr val="050105"/>
    <a:srgbClr val="22C11A"/>
    <a:srgbClr val="FF517F"/>
    <a:srgbClr val="2DF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8" autoAdjust="0"/>
    <p:restoredTop sz="83948" autoAdjust="0"/>
  </p:normalViewPr>
  <p:slideViewPr>
    <p:cSldViewPr>
      <p:cViewPr>
        <p:scale>
          <a:sx n="83" d="100"/>
          <a:sy n="83" d="100"/>
        </p:scale>
        <p:origin x="-1464" y="-66"/>
      </p:cViewPr>
      <p:guideLst>
        <p:guide orient="horz" pos="2160"/>
        <p:guide pos="2880"/>
      </p:guideLst>
    </p:cSldViewPr>
  </p:slideViewPr>
  <p:outlineViewPr>
    <p:cViewPr>
      <p:scale>
        <a:sx n="33" d="100"/>
        <a:sy n="33" d="100"/>
      </p:scale>
      <p:origin x="0" y="-113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dgm:spPr/>
      <dgm:t>
        <a:bodyPr/>
        <a:lstStyle/>
        <a:p>
          <a:endParaRPr lang="en-US"/>
        </a:p>
      </dgm:t>
    </dgm:pt>
    <dgm:pt modelId="{4A27D669-0A0D-485D-BBDF-11A47489CD5C}">
      <dgm:prSet/>
      <dgm:spPr/>
      <dgm:t>
        <a:bodyPr/>
        <a:lstStyle/>
        <a:p>
          <a:r>
            <a:rPr lang="en-US" dirty="0">
              <a:latin typeface="Lucinda console"/>
            </a:rPr>
            <a:t>Where are we now with our district SEPAG?</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dgm:spPr/>
      <dgm:t>
        <a:bodyPr/>
        <a:lstStyle/>
        <a:p>
          <a:r>
            <a:rPr lang="en-US" dirty="0">
              <a:latin typeface="Lucinda console"/>
            </a:rPr>
            <a:t>What avenues are there for parent involvement?</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dgm:spPr/>
      <dgm:t>
        <a:bodyPr/>
        <a:lstStyle/>
        <a:p>
          <a:r>
            <a:rPr lang="en-US" dirty="0">
              <a:latin typeface="Lucinda console"/>
            </a:rPr>
            <a:t>Are there any parent groups currently?</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dgm:spPr/>
      <dgm:t>
        <a:bodyPr/>
        <a:lstStyle/>
        <a:p>
          <a:r>
            <a:rPr lang="en-US" dirty="0">
              <a:latin typeface="Lucinda console"/>
            </a:rPr>
            <a:t>What has been tried in the past?</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09D29680-93E6-477A-8E71-003DDA56C8C6}">
      <dgm:prSet/>
      <dgm:spPr/>
      <dgm:t>
        <a:bodyPr/>
        <a:lstStyle/>
        <a:p>
          <a:r>
            <a:rPr lang="en-US" dirty="0">
              <a:latin typeface="Lucinda console"/>
            </a:rPr>
            <a:t>What has been successful?</a:t>
          </a:r>
        </a:p>
      </dgm:t>
    </dgm:pt>
    <dgm:pt modelId="{BFA0DBC4-C57C-4343-A731-42322CEFCACE}" type="parTrans" cxnId="{53691470-23EA-46EE-8F21-EF682834BBD3}">
      <dgm:prSet/>
      <dgm:spPr/>
      <dgm:t>
        <a:bodyPr/>
        <a:lstStyle/>
        <a:p>
          <a:endParaRPr lang="en-US"/>
        </a:p>
      </dgm:t>
    </dgm:pt>
    <dgm:pt modelId="{C2B85147-857B-40DB-B698-DAFCD971A85B}" type="sibTrans" cxnId="{53691470-23EA-46EE-8F21-EF682834BBD3}">
      <dgm:prSet/>
      <dgm:spPr/>
      <dgm:t>
        <a:bodyPr/>
        <a:lstStyle/>
        <a:p>
          <a:endParaRPr lang="en-US"/>
        </a:p>
      </dgm:t>
    </dgm:pt>
    <dgm:pt modelId="{CDEFFD44-27BD-477C-A7C7-A79B5EA16EA5}">
      <dgm:prSet/>
      <dgm:spPr/>
      <dgm:t>
        <a:bodyPr/>
        <a:lstStyle/>
        <a:p>
          <a:r>
            <a:rPr lang="en-US" dirty="0">
              <a:latin typeface="Lucinda console"/>
            </a:rPr>
            <a:t>What do we want to change?</a:t>
          </a:r>
        </a:p>
      </dgm:t>
    </dgm:pt>
    <dgm:pt modelId="{6F431AA1-0492-458F-A34A-8372AF6DA8D9}" type="parTrans" cxnId="{A6E04230-6973-4545-B410-33D0971E26E3}">
      <dgm:prSet/>
      <dgm:spPr/>
      <dgm:t>
        <a:bodyPr/>
        <a:lstStyle/>
        <a:p>
          <a:endParaRPr lang="en-US"/>
        </a:p>
      </dgm:t>
    </dgm:pt>
    <dgm:pt modelId="{4397B8D6-84FB-4CCA-9A59-BCA71B709B2C}" type="sibTrans" cxnId="{A6E04230-6973-4545-B410-33D0971E26E3}">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6"/>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6"/>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6"/>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6"/>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6"/>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6"/>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6"/>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6"/>
      <dgm:spPr/>
      <dgm:t>
        <a:bodyPr/>
        <a:lstStyle/>
        <a:p>
          <a:endParaRPr lang="en-US"/>
        </a:p>
      </dgm:t>
    </dgm:pt>
    <dgm:pt modelId="{93ACF8FC-46DC-4B9C-888F-DE71B173A94E}" type="pres">
      <dgm:prSet presAssocID="{B5A8B82C-7490-4836-8AF4-519808FD1DC4}" presName="vert1" presStyleCnt="0"/>
      <dgm:spPr/>
    </dgm:pt>
    <dgm:pt modelId="{0336EB33-0E9A-4D5E-AA25-9F3D77CF7F34}" type="pres">
      <dgm:prSet presAssocID="{09D29680-93E6-477A-8E71-003DDA56C8C6}" presName="thickLine" presStyleLbl="alignNode1" presStyleIdx="4" presStyleCnt="6"/>
      <dgm:spPr/>
    </dgm:pt>
    <dgm:pt modelId="{58C152FF-E65E-4D70-B76D-ED31FCF20CA7}" type="pres">
      <dgm:prSet presAssocID="{09D29680-93E6-477A-8E71-003DDA56C8C6}" presName="horz1" presStyleCnt="0"/>
      <dgm:spPr/>
    </dgm:pt>
    <dgm:pt modelId="{A792F3CF-D197-4D56-A2C6-BB638EF6B7F3}" type="pres">
      <dgm:prSet presAssocID="{09D29680-93E6-477A-8E71-003DDA56C8C6}" presName="tx1" presStyleLbl="revTx" presStyleIdx="4" presStyleCnt="6"/>
      <dgm:spPr/>
      <dgm:t>
        <a:bodyPr/>
        <a:lstStyle/>
        <a:p>
          <a:endParaRPr lang="en-US"/>
        </a:p>
      </dgm:t>
    </dgm:pt>
    <dgm:pt modelId="{8D3524A0-2E84-4CF3-93D9-DA52A4E76499}" type="pres">
      <dgm:prSet presAssocID="{09D29680-93E6-477A-8E71-003DDA56C8C6}" presName="vert1" presStyleCnt="0"/>
      <dgm:spPr/>
    </dgm:pt>
    <dgm:pt modelId="{0ED2EFD7-A77E-460E-9F69-20FA682D31C0}" type="pres">
      <dgm:prSet presAssocID="{CDEFFD44-27BD-477C-A7C7-A79B5EA16EA5}" presName="thickLine" presStyleLbl="alignNode1" presStyleIdx="5" presStyleCnt="6"/>
      <dgm:spPr/>
    </dgm:pt>
    <dgm:pt modelId="{B16470B9-663F-4384-8FDE-BF265E67D1D7}" type="pres">
      <dgm:prSet presAssocID="{CDEFFD44-27BD-477C-A7C7-A79B5EA16EA5}" presName="horz1" presStyleCnt="0"/>
      <dgm:spPr/>
    </dgm:pt>
    <dgm:pt modelId="{BE69324E-3180-4498-913A-F551C76387AE}" type="pres">
      <dgm:prSet presAssocID="{CDEFFD44-27BD-477C-A7C7-A79B5EA16EA5}" presName="tx1" presStyleLbl="revTx" presStyleIdx="5" presStyleCnt="6"/>
      <dgm:spPr/>
      <dgm:t>
        <a:bodyPr/>
        <a:lstStyle/>
        <a:p>
          <a:endParaRPr lang="en-US"/>
        </a:p>
      </dgm:t>
    </dgm:pt>
    <dgm:pt modelId="{6DCC527C-9AA4-47F6-8F2C-713CF66E9E8E}" type="pres">
      <dgm:prSet presAssocID="{CDEFFD44-27BD-477C-A7C7-A79B5EA16EA5}" presName="vert1" presStyleCnt="0"/>
      <dgm:spPr/>
    </dgm:pt>
  </dgm:ptLst>
  <dgm:cxnLst>
    <dgm:cxn modelId="{53691470-23EA-46EE-8F21-EF682834BBD3}" srcId="{B0205643-F4B8-4622-8DB0-945581887567}" destId="{09D29680-93E6-477A-8E71-003DDA56C8C6}" srcOrd="4" destOrd="0" parTransId="{BFA0DBC4-C57C-4343-A731-42322CEFCACE}" sibTransId="{C2B85147-857B-40DB-B698-DAFCD971A85B}"/>
    <dgm:cxn modelId="{A6E04230-6973-4545-B410-33D0971E26E3}" srcId="{B0205643-F4B8-4622-8DB0-945581887567}" destId="{CDEFFD44-27BD-477C-A7C7-A79B5EA16EA5}" srcOrd="5" destOrd="0" parTransId="{6F431AA1-0492-458F-A34A-8372AF6DA8D9}" sibTransId="{4397B8D6-84FB-4CCA-9A59-BCA71B709B2C}"/>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171ED738-9BE2-48FF-9E87-E60436893F7D}" type="presOf" srcId="{CDEFFD44-27BD-477C-A7C7-A79B5EA16EA5}" destId="{BE69324E-3180-4498-913A-F551C76387AE}" srcOrd="0" destOrd="0" presId="urn:microsoft.com/office/officeart/2008/layout/LinedList"/>
    <dgm:cxn modelId="{556432A3-608C-41B9-990D-381F05CD58C0}" type="presOf" srcId="{09D29680-93E6-477A-8E71-003DDA56C8C6}" destId="{A792F3CF-D197-4D56-A2C6-BB638EF6B7F3}" srcOrd="0" destOrd="0" presId="urn:microsoft.com/office/officeart/2008/layout/LinedList"/>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 modelId="{6528B673-F00B-4C23-8E1F-8F61364B0F62}" type="presParOf" srcId="{70EFFB6A-66B6-429D-96B9-C1D9B0DE5D8C}" destId="{0336EB33-0E9A-4D5E-AA25-9F3D77CF7F34}" srcOrd="8" destOrd="0" presId="urn:microsoft.com/office/officeart/2008/layout/LinedList"/>
    <dgm:cxn modelId="{4747449B-6AE4-4DE6-99A5-C17CC0B3A394}" type="presParOf" srcId="{70EFFB6A-66B6-429D-96B9-C1D9B0DE5D8C}" destId="{58C152FF-E65E-4D70-B76D-ED31FCF20CA7}" srcOrd="9" destOrd="0" presId="urn:microsoft.com/office/officeart/2008/layout/LinedList"/>
    <dgm:cxn modelId="{B0A118AB-74F1-4DFB-8F95-10727CDE57DE}" type="presParOf" srcId="{58C152FF-E65E-4D70-B76D-ED31FCF20CA7}" destId="{A792F3CF-D197-4D56-A2C6-BB638EF6B7F3}" srcOrd="0" destOrd="0" presId="urn:microsoft.com/office/officeart/2008/layout/LinedList"/>
    <dgm:cxn modelId="{E99DA511-6647-436A-8558-181967260FE1}" type="presParOf" srcId="{58C152FF-E65E-4D70-B76D-ED31FCF20CA7}" destId="{8D3524A0-2E84-4CF3-93D9-DA52A4E76499}" srcOrd="1" destOrd="0" presId="urn:microsoft.com/office/officeart/2008/layout/LinedList"/>
    <dgm:cxn modelId="{33FD04CE-6865-4BCC-AD44-906BAC230020}" type="presParOf" srcId="{70EFFB6A-66B6-429D-96B9-C1D9B0DE5D8C}" destId="{0ED2EFD7-A77E-460E-9F69-20FA682D31C0}" srcOrd="10" destOrd="0" presId="urn:microsoft.com/office/officeart/2008/layout/LinedList"/>
    <dgm:cxn modelId="{16269F5E-E115-4B24-838A-EEF8AB6124FF}" type="presParOf" srcId="{70EFFB6A-66B6-429D-96B9-C1D9B0DE5D8C}" destId="{B16470B9-663F-4384-8FDE-BF265E67D1D7}" srcOrd="11" destOrd="0" presId="urn:microsoft.com/office/officeart/2008/layout/LinedList"/>
    <dgm:cxn modelId="{D99CD964-0B56-4378-88A5-B1E263FA996F}" type="presParOf" srcId="{B16470B9-663F-4384-8FDE-BF265E67D1D7}" destId="{BE69324E-3180-4498-913A-F551C76387AE}" srcOrd="0" destOrd="0" presId="urn:microsoft.com/office/officeart/2008/layout/LinedList"/>
    <dgm:cxn modelId="{0E001276-C7AD-4BDD-BB76-2223C51A503C}" type="presParOf" srcId="{B16470B9-663F-4384-8FDE-BF265E67D1D7}" destId="{6DCC527C-9AA4-47F6-8F2C-713CF66E9E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4A27D669-0A0D-485D-BBDF-11A47489CD5C}">
      <dgm:prSet/>
      <dgm:spPr/>
      <dgm:t>
        <a:bodyPr/>
        <a:lstStyle/>
        <a:p>
          <a:r>
            <a:rPr lang="en-US" dirty="0">
              <a:latin typeface="Lucinda console"/>
            </a:rPr>
            <a:t>What will be the function of the district group?</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dgm:spPr/>
      <dgm:t>
        <a:bodyPr/>
        <a:lstStyle/>
        <a:p>
          <a:r>
            <a:rPr lang="en-US" dirty="0">
              <a:latin typeface="Lucinda console"/>
            </a:rPr>
            <a:t>How will input be attained?</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dgm:spPr/>
      <dgm:t>
        <a:bodyPr/>
        <a:lstStyle/>
        <a:p>
          <a:r>
            <a:rPr lang="en-US" dirty="0">
              <a:latin typeface="Lucinda console"/>
            </a:rPr>
            <a:t>From whom will input be sought?</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dgm:spPr/>
      <dgm:t>
        <a:bodyPr/>
        <a:lstStyle/>
        <a:p>
          <a:r>
            <a:rPr lang="en-US" dirty="0">
              <a:latin typeface="Lucinda console"/>
            </a:rPr>
            <a:t>Who will input go to?</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09D29680-93E6-477A-8E71-003DDA56C8C6}">
      <dgm:prSet/>
      <dgm:spPr/>
      <dgm:t>
        <a:bodyPr/>
        <a:lstStyle/>
        <a:p>
          <a:r>
            <a:rPr lang="en-US" dirty="0">
              <a:latin typeface="Lucinda console"/>
            </a:rPr>
            <a:t>What will be done with the input?</a:t>
          </a:r>
        </a:p>
      </dgm:t>
    </dgm:pt>
    <dgm:pt modelId="{BFA0DBC4-C57C-4343-A731-42322CEFCACE}" type="parTrans" cxnId="{53691470-23EA-46EE-8F21-EF682834BBD3}">
      <dgm:prSet/>
      <dgm:spPr/>
      <dgm:t>
        <a:bodyPr/>
        <a:lstStyle/>
        <a:p>
          <a:endParaRPr lang="en-US"/>
        </a:p>
      </dgm:t>
    </dgm:pt>
    <dgm:pt modelId="{C2B85147-857B-40DB-B698-DAFCD971A85B}" type="sibTrans" cxnId="{53691470-23EA-46EE-8F21-EF682834BBD3}">
      <dgm:prSet/>
      <dgm:spPr/>
      <dgm:t>
        <a:bodyPr/>
        <a:lstStyle/>
        <a:p>
          <a:endParaRPr lang="en-US"/>
        </a:p>
      </dgm:t>
    </dgm:pt>
    <dgm:pt modelId="{CDEFFD44-27BD-477C-A7C7-A79B5EA16EA5}">
      <dgm:prSet/>
      <dgm:spPr/>
      <dgm:t>
        <a:bodyPr/>
        <a:lstStyle/>
        <a:p>
          <a:r>
            <a:rPr lang="en-US" dirty="0">
              <a:latin typeface="Lucinda console"/>
            </a:rPr>
            <a:t>How will it be documented?</a:t>
          </a:r>
        </a:p>
      </dgm:t>
    </dgm:pt>
    <dgm:pt modelId="{6F431AA1-0492-458F-A34A-8372AF6DA8D9}" type="parTrans" cxnId="{A6E04230-6973-4545-B410-33D0971E26E3}">
      <dgm:prSet/>
      <dgm:spPr/>
      <dgm:t>
        <a:bodyPr/>
        <a:lstStyle/>
        <a:p>
          <a:endParaRPr lang="en-US"/>
        </a:p>
      </dgm:t>
    </dgm:pt>
    <dgm:pt modelId="{4397B8D6-84FB-4CCA-9A59-BCA71B709B2C}" type="sibTrans" cxnId="{A6E04230-6973-4545-B410-33D0971E26E3}">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6"/>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6"/>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6"/>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6"/>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6"/>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6"/>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6"/>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6"/>
      <dgm:spPr/>
      <dgm:t>
        <a:bodyPr/>
        <a:lstStyle/>
        <a:p>
          <a:endParaRPr lang="en-US"/>
        </a:p>
      </dgm:t>
    </dgm:pt>
    <dgm:pt modelId="{93ACF8FC-46DC-4B9C-888F-DE71B173A94E}" type="pres">
      <dgm:prSet presAssocID="{B5A8B82C-7490-4836-8AF4-519808FD1DC4}" presName="vert1" presStyleCnt="0"/>
      <dgm:spPr/>
    </dgm:pt>
    <dgm:pt modelId="{0336EB33-0E9A-4D5E-AA25-9F3D77CF7F34}" type="pres">
      <dgm:prSet presAssocID="{09D29680-93E6-477A-8E71-003DDA56C8C6}" presName="thickLine" presStyleLbl="alignNode1" presStyleIdx="4" presStyleCnt="6"/>
      <dgm:spPr/>
    </dgm:pt>
    <dgm:pt modelId="{58C152FF-E65E-4D70-B76D-ED31FCF20CA7}" type="pres">
      <dgm:prSet presAssocID="{09D29680-93E6-477A-8E71-003DDA56C8C6}" presName="horz1" presStyleCnt="0"/>
      <dgm:spPr/>
    </dgm:pt>
    <dgm:pt modelId="{A792F3CF-D197-4D56-A2C6-BB638EF6B7F3}" type="pres">
      <dgm:prSet presAssocID="{09D29680-93E6-477A-8E71-003DDA56C8C6}" presName="tx1" presStyleLbl="revTx" presStyleIdx="4" presStyleCnt="6"/>
      <dgm:spPr/>
      <dgm:t>
        <a:bodyPr/>
        <a:lstStyle/>
        <a:p>
          <a:endParaRPr lang="en-US"/>
        </a:p>
      </dgm:t>
    </dgm:pt>
    <dgm:pt modelId="{8D3524A0-2E84-4CF3-93D9-DA52A4E76499}" type="pres">
      <dgm:prSet presAssocID="{09D29680-93E6-477A-8E71-003DDA56C8C6}" presName="vert1" presStyleCnt="0"/>
      <dgm:spPr/>
    </dgm:pt>
    <dgm:pt modelId="{0ED2EFD7-A77E-460E-9F69-20FA682D31C0}" type="pres">
      <dgm:prSet presAssocID="{CDEFFD44-27BD-477C-A7C7-A79B5EA16EA5}" presName="thickLine" presStyleLbl="alignNode1" presStyleIdx="5" presStyleCnt="6"/>
      <dgm:spPr/>
    </dgm:pt>
    <dgm:pt modelId="{B16470B9-663F-4384-8FDE-BF265E67D1D7}" type="pres">
      <dgm:prSet presAssocID="{CDEFFD44-27BD-477C-A7C7-A79B5EA16EA5}" presName="horz1" presStyleCnt="0"/>
      <dgm:spPr/>
    </dgm:pt>
    <dgm:pt modelId="{BE69324E-3180-4498-913A-F551C76387AE}" type="pres">
      <dgm:prSet presAssocID="{CDEFFD44-27BD-477C-A7C7-A79B5EA16EA5}" presName="tx1" presStyleLbl="revTx" presStyleIdx="5" presStyleCnt="6"/>
      <dgm:spPr/>
      <dgm:t>
        <a:bodyPr/>
        <a:lstStyle/>
        <a:p>
          <a:endParaRPr lang="en-US"/>
        </a:p>
      </dgm:t>
    </dgm:pt>
    <dgm:pt modelId="{6DCC527C-9AA4-47F6-8F2C-713CF66E9E8E}" type="pres">
      <dgm:prSet presAssocID="{CDEFFD44-27BD-477C-A7C7-A79B5EA16EA5}" presName="vert1" presStyleCnt="0"/>
      <dgm:spPr/>
    </dgm:pt>
  </dgm:ptLst>
  <dgm:cxnLst>
    <dgm:cxn modelId="{53691470-23EA-46EE-8F21-EF682834BBD3}" srcId="{B0205643-F4B8-4622-8DB0-945581887567}" destId="{09D29680-93E6-477A-8E71-003DDA56C8C6}" srcOrd="4" destOrd="0" parTransId="{BFA0DBC4-C57C-4343-A731-42322CEFCACE}" sibTransId="{C2B85147-857B-40DB-B698-DAFCD971A85B}"/>
    <dgm:cxn modelId="{A6E04230-6973-4545-B410-33D0971E26E3}" srcId="{B0205643-F4B8-4622-8DB0-945581887567}" destId="{CDEFFD44-27BD-477C-A7C7-A79B5EA16EA5}" srcOrd="5" destOrd="0" parTransId="{6F431AA1-0492-458F-A34A-8372AF6DA8D9}" sibTransId="{4397B8D6-84FB-4CCA-9A59-BCA71B709B2C}"/>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171ED738-9BE2-48FF-9E87-E60436893F7D}" type="presOf" srcId="{CDEFFD44-27BD-477C-A7C7-A79B5EA16EA5}" destId="{BE69324E-3180-4498-913A-F551C76387AE}" srcOrd="0" destOrd="0" presId="urn:microsoft.com/office/officeart/2008/layout/LinedList"/>
    <dgm:cxn modelId="{556432A3-608C-41B9-990D-381F05CD58C0}" type="presOf" srcId="{09D29680-93E6-477A-8E71-003DDA56C8C6}" destId="{A792F3CF-D197-4D56-A2C6-BB638EF6B7F3}" srcOrd="0" destOrd="0" presId="urn:microsoft.com/office/officeart/2008/layout/LinedList"/>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 modelId="{6528B673-F00B-4C23-8E1F-8F61364B0F62}" type="presParOf" srcId="{70EFFB6A-66B6-429D-96B9-C1D9B0DE5D8C}" destId="{0336EB33-0E9A-4D5E-AA25-9F3D77CF7F34}" srcOrd="8" destOrd="0" presId="urn:microsoft.com/office/officeart/2008/layout/LinedList"/>
    <dgm:cxn modelId="{4747449B-6AE4-4DE6-99A5-C17CC0B3A394}" type="presParOf" srcId="{70EFFB6A-66B6-429D-96B9-C1D9B0DE5D8C}" destId="{58C152FF-E65E-4D70-B76D-ED31FCF20CA7}" srcOrd="9" destOrd="0" presId="urn:microsoft.com/office/officeart/2008/layout/LinedList"/>
    <dgm:cxn modelId="{B0A118AB-74F1-4DFB-8F95-10727CDE57DE}" type="presParOf" srcId="{58C152FF-E65E-4D70-B76D-ED31FCF20CA7}" destId="{A792F3CF-D197-4D56-A2C6-BB638EF6B7F3}" srcOrd="0" destOrd="0" presId="urn:microsoft.com/office/officeart/2008/layout/LinedList"/>
    <dgm:cxn modelId="{E99DA511-6647-436A-8558-181967260FE1}" type="presParOf" srcId="{58C152FF-E65E-4D70-B76D-ED31FCF20CA7}" destId="{8D3524A0-2E84-4CF3-93D9-DA52A4E76499}" srcOrd="1" destOrd="0" presId="urn:microsoft.com/office/officeart/2008/layout/LinedList"/>
    <dgm:cxn modelId="{33FD04CE-6865-4BCC-AD44-906BAC230020}" type="presParOf" srcId="{70EFFB6A-66B6-429D-96B9-C1D9B0DE5D8C}" destId="{0ED2EFD7-A77E-460E-9F69-20FA682D31C0}" srcOrd="10" destOrd="0" presId="urn:microsoft.com/office/officeart/2008/layout/LinedList"/>
    <dgm:cxn modelId="{16269F5E-E115-4B24-838A-EEF8AB6124FF}" type="presParOf" srcId="{70EFFB6A-66B6-429D-96B9-C1D9B0DE5D8C}" destId="{B16470B9-663F-4384-8FDE-BF265E67D1D7}" srcOrd="11" destOrd="0" presId="urn:microsoft.com/office/officeart/2008/layout/LinedList"/>
    <dgm:cxn modelId="{D99CD964-0B56-4378-88A5-B1E263FA996F}" type="presParOf" srcId="{B16470B9-663F-4384-8FDE-BF265E67D1D7}" destId="{BE69324E-3180-4498-913A-F551C76387AE}" srcOrd="0" destOrd="0" presId="urn:microsoft.com/office/officeart/2008/layout/LinedList"/>
    <dgm:cxn modelId="{0E001276-C7AD-4BDD-BB76-2223C51A503C}" type="presParOf" srcId="{B16470B9-663F-4384-8FDE-BF265E67D1D7}" destId="{6DCC527C-9AA4-47F6-8F2C-713CF66E9E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4A27D669-0A0D-485D-BBDF-11A47489CD5C}">
      <dgm:prSet/>
      <dgm:spPr/>
      <dgm:t>
        <a:bodyPr/>
        <a:lstStyle/>
        <a:p>
          <a:r>
            <a:rPr lang="en-US" dirty="0">
              <a:latin typeface="Lucinda console"/>
            </a:rPr>
            <a:t>What will be the structure of the group?</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dgm:spPr/>
      <dgm:t>
        <a:bodyPr/>
        <a:lstStyle/>
        <a:p>
          <a:r>
            <a:rPr lang="en-US" dirty="0">
              <a:latin typeface="Lucinda console"/>
            </a:rPr>
            <a:t>Are by-laws needed?</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dgm:spPr/>
      <dgm:t>
        <a:bodyPr/>
        <a:lstStyle/>
        <a:p>
          <a:r>
            <a:rPr lang="en-US" dirty="0">
              <a:latin typeface="Lucinda console"/>
            </a:rPr>
            <a:t>Will there be leadership roles?</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dgm:spPr/>
      <dgm:t>
        <a:bodyPr/>
        <a:lstStyle/>
        <a:p>
          <a:r>
            <a:rPr lang="en-US" dirty="0">
              <a:latin typeface="Lucinda console"/>
            </a:rPr>
            <a:t>How will this group link with other groups. Committees and boards?</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09D29680-93E6-477A-8E71-003DDA56C8C6}">
      <dgm:prSet/>
      <dgm:spPr/>
      <dgm:t>
        <a:bodyPr/>
        <a:lstStyle/>
        <a:p>
          <a:r>
            <a:rPr lang="en-US" dirty="0">
              <a:latin typeface="Lucinda console"/>
            </a:rPr>
            <a:t>How often will the group meet?</a:t>
          </a:r>
        </a:p>
      </dgm:t>
    </dgm:pt>
    <dgm:pt modelId="{BFA0DBC4-C57C-4343-A731-42322CEFCACE}" type="parTrans" cxnId="{53691470-23EA-46EE-8F21-EF682834BBD3}">
      <dgm:prSet/>
      <dgm:spPr/>
      <dgm:t>
        <a:bodyPr/>
        <a:lstStyle/>
        <a:p>
          <a:endParaRPr lang="en-US"/>
        </a:p>
      </dgm:t>
    </dgm:pt>
    <dgm:pt modelId="{C2B85147-857B-40DB-B698-DAFCD971A85B}" type="sibTrans" cxnId="{53691470-23EA-46EE-8F21-EF682834BBD3}">
      <dgm:prSet/>
      <dgm:spPr/>
      <dgm:t>
        <a:bodyPr/>
        <a:lstStyle/>
        <a:p>
          <a:endParaRPr lang="en-US"/>
        </a:p>
      </dgm:t>
    </dgm:pt>
    <dgm:pt modelId="{CDEFFD44-27BD-477C-A7C7-A79B5EA16EA5}">
      <dgm:prSet/>
      <dgm:spPr/>
      <dgm:t>
        <a:bodyPr/>
        <a:lstStyle/>
        <a:p>
          <a:r>
            <a:rPr lang="en-US" dirty="0">
              <a:latin typeface="Lucinda console"/>
            </a:rPr>
            <a:t>Will meetings be open to the public?</a:t>
          </a:r>
        </a:p>
      </dgm:t>
    </dgm:pt>
    <dgm:pt modelId="{6F431AA1-0492-458F-A34A-8372AF6DA8D9}" type="parTrans" cxnId="{A6E04230-6973-4545-B410-33D0971E26E3}">
      <dgm:prSet/>
      <dgm:spPr/>
      <dgm:t>
        <a:bodyPr/>
        <a:lstStyle/>
        <a:p>
          <a:endParaRPr lang="en-US"/>
        </a:p>
      </dgm:t>
    </dgm:pt>
    <dgm:pt modelId="{4397B8D6-84FB-4CCA-9A59-BCA71B709B2C}" type="sibTrans" cxnId="{A6E04230-6973-4545-B410-33D0971E26E3}">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6"/>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6"/>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6"/>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6"/>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6"/>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6"/>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6"/>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6"/>
      <dgm:spPr/>
      <dgm:t>
        <a:bodyPr/>
        <a:lstStyle/>
        <a:p>
          <a:endParaRPr lang="en-US"/>
        </a:p>
      </dgm:t>
    </dgm:pt>
    <dgm:pt modelId="{93ACF8FC-46DC-4B9C-888F-DE71B173A94E}" type="pres">
      <dgm:prSet presAssocID="{B5A8B82C-7490-4836-8AF4-519808FD1DC4}" presName="vert1" presStyleCnt="0"/>
      <dgm:spPr/>
    </dgm:pt>
    <dgm:pt modelId="{0336EB33-0E9A-4D5E-AA25-9F3D77CF7F34}" type="pres">
      <dgm:prSet presAssocID="{09D29680-93E6-477A-8E71-003DDA56C8C6}" presName="thickLine" presStyleLbl="alignNode1" presStyleIdx="4" presStyleCnt="6"/>
      <dgm:spPr/>
    </dgm:pt>
    <dgm:pt modelId="{58C152FF-E65E-4D70-B76D-ED31FCF20CA7}" type="pres">
      <dgm:prSet presAssocID="{09D29680-93E6-477A-8E71-003DDA56C8C6}" presName="horz1" presStyleCnt="0"/>
      <dgm:spPr/>
    </dgm:pt>
    <dgm:pt modelId="{A792F3CF-D197-4D56-A2C6-BB638EF6B7F3}" type="pres">
      <dgm:prSet presAssocID="{09D29680-93E6-477A-8E71-003DDA56C8C6}" presName="tx1" presStyleLbl="revTx" presStyleIdx="4" presStyleCnt="6"/>
      <dgm:spPr/>
      <dgm:t>
        <a:bodyPr/>
        <a:lstStyle/>
        <a:p>
          <a:endParaRPr lang="en-US"/>
        </a:p>
      </dgm:t>
    </dgm:pt>
    <dgm:pt modelId="{8D3524A0-2E84-4CF3-93D9-DA52A4E76499}" type="pres">
      <dgm:prSet presAssocID="{09D29680-93E6-477A-8E71-003DDA56C8C6}" presName="vert1" presStyleCnt="0"/>
      <dgm:spPr/>
    </dgm:pt>
    <dgm:pt modelId="{0ED2EFD7-A77E-460E-9F69-20FA682D31C0}" type="pres">
      <dgm:prSet presAssocID="{CDEFFD44-27BD-477C-A7C7-A79B5EA16EA5}" presName="thickLine" presStyleLbl="alignNode1" presStyleIdx="5" presStyleCnt="6"/>
      <dgm:spPr/>
    </dgm:pt>
    <dgm:pt modelId="{B16470B9-663F-4384-8FDE-BF265E67D1D7}" type="pres">
      <dgm:prSet presAssocID="{CDEFFD44-27BD-477C-A7C7-A79B5EA16EA5}" presName="horz1" presStyleCnt="0"/>
      <dgm:spPr/>
    </dgm:pt>
    <dgm:pt modelId="{BE69324E-3180-4498-913A-F551C76387AE}" type="pres">
      <dgm:prSet presAssocID="{CDEFFD44-27BD-477C-A7C7-A79B5EA16EA5}" presName="tx1" presStyleLbl="revTx" presStyleIdx="5" presStyleCnt="6"/>
      <dgm:spPr/>
      <dgm:t>
        <a:bodyPr/>
        <a:lstStyle/>
        <a:p>
          <a:endParaRPr lang="en-US"/>
        </a:p>
      </dgm:t>
    </dgm:pt>
    <dgm:pt modelId="{6DCC527C-9AA4-47F6-8F2C-713CF66E9E8E}" type="pres">
      <dgm:prSet presAssocID="{CDEFFD44-27BD-477C-A7C7-A79B5EA16EA5}" presName="vert1" presStyleCnt="0"/>
      <dgm:spPr/>
    </dgm:pt>
  </dgm:ptLst>
  <dgm:cxnLst>
    <dgm:cxn modelId="{53691470-23EA-46EE-8F21-EF682834BBD3}" srcId="{B0205643-F4B8-4622-8DB0-945581887567}" destId="{09D29680-93E6-477A-8E71-003DDA56C8C6}" srcOrd="4" destOrd="0" parTransId="{BFA0DBC4-C57C-4343-A731-42322CEFCACE}" sibTransId="{C2B85147-857B-40DB-B698-DAFCD971A85B}"/>
    <dgm:cxn modelId="{A6E04230-6973-4545-B410-33D0971E26E3}" srcId="{B0205643-F4B8-4622-8DB0-945581887567}" destId="{CDEFFD44-27BD-477C-A7C7-A79B5EA16EA5}" srcOrd="5" destOrd="0" parTransId="{6F431AA1-0492-458F-A34A-8372AF6DA8D9}" sibTransId="{4397B8D6-84FB-4CCA-9A59-BCA71B709B2C}"/>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171ED738-9BE2-48FF-9E87-E60436893F7D}" type="presOf" srcId="{CDEFFD44-27BD-477C-A7C7-A79B5EA16EA5}" destId="{BE69324E-3180-4498-913A-F551C76387AE}" srcOrd="0" destOrd="0" presId="urn:microsoft.com/office/officeart/2008/layout/LinedList"/>
    <dgm:cxn modelId="{556432A3-608C-41B9-990D-381F05CD58C0}" type="presOf" srcId="{09D29680-93E6-477A-8E71-003DDA56C8C6}" destId="{A792F3CF-D197-4D56-A2C6-BB638EF6B7F3}" srcOrd="0" destOrd="0" presId="urn:microsoft.com/office/officeart/2008/layout/LinedList"/>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 modelId="{6528B673-F00B-4C23-8E1F-8F61364B0F62}" type="presParOf" srcId="{70EFFB6A-66B6-429D-96B9-C1D9B0DE5D8C}" destId="{0336EB33-0E9A-4D5E-AA25-9F3D77CF7F34}" srcOrd="8" destOrd="0" presId="urn:microsoft.com/office/officeart/2008/layout/LinedList"/>
    <dgm:cxn modelId="{4747449B-6AE4-4DE6-99A5-C17CC0B3A394}" type="presParOf" srcId="{70EFFB6A-66B6-429D-96B9-C1D9B0DE5D8C}" destId="{58C152FF-E65E-4D70-B76D-ED31FCF20CA7}" srcOrd="9" destOrd="0" presId="urn:microsoft.com/office/officeart/2008/layout/LinedList"/>
    <dgm:cxn modelId="{B0A118AB-74F1-4DFB-8F95-10727CDE57DE}" type="presParOf" srcId="{58C152FF-E65E-4D70-B76D-ED31FCF20CA7}" destId="{A792F3CF-D197-4D56-A2C6-BB638EF6B7F3}" srcOrd="0" destOrd="0" presId="urn:microsoft.com/office/officeart/2008/layout/LinedList"/>
    <dgm:cxn modelId="{E99DA511-6647-436A-8558-181967260FE1}" type="presParOf" srcId="{58C152FF-E65E-4D70-B76D-ED31FCF20CA7}" destId="{8D3524A0-2E84-4CF3-93D9-DA52A4E76499}" srcOrd="1" destOrd="0" presId="urn:microsoft.com/office/officeart/2008/layout/LinedList"/>
    <dgm:cxn modelId="{33FD04CE-6865-4BCC-AD44-906BAC230020}" type="presParOf" srcId="{70EFFB6A-66B6-429D-96B9-C1D9B0DE5D8C}" destId="{0ED2EFD7-A77E-460E-9F69-20FA682D31C0}" srcOrd="10" destOrd="0" presId="urn:microsoft.com/office/officeart/2008/layout/LinedList"/>
    <dgm:cxn modelId="{16269F5E-E115-4B24-838A-EEF8AB6124FF}" type="presParOf" srcId="{70EFFB6A-66B6-429D-96B9-C1D9B0DE5D8C}" destId="{B16470B9-663F-4384-8FDE-BF265E67D1D7}" srcOrd="11" destOrd="0" presId="urn:microsoft.com/office/officeart/2008/layout/LinedList"/>
    <dgm:cxn modelId="{D99CD964-0B56-4378-88A5-B1E263FA996F}" type="presParOf" srcId="{B16470B9-663F-4384-8FDE-BF265E67D1D7}" destId="{BE69324E-3180-4498-913A-F551C76387AE}" srcOrd="0" destOrd="0" presId="urn:microsoft.com/office/officeart/2008/layout/LinedList"/>
    <dgm:cxn modelId="{0E001276-C7AD-4BDD-BB76-2223C51A503C}" type="presParOf" srcId="{B16470B9-663F-4384-8FDE-BF265E67D1D7}" destId="{6DCC527C-9AA4-47F6-8F2C-713CF66E9E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4A27D669-0A0D-485D-BBDF-11A47489CD5C}">
      <dgm:prSet custT="1"/>
      <dgm:spPr/>
      <dgm:t>
        <a:bodyPr/>
        <a:lstStyle/>
        <a:p>
          <a:r>
            <a:rPr lang="en-US" sz="2200" dirty="0">
              <a:latin typeface="Lucinda console"/>
            </a:rPr>
            <a:t>What will be the makeup of the group?</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custT="1"/>
      <dgm:spPr/>
      <dgm:t>
        <a:bodyPr/>
        <a:lstStyle/>
        <a:p>
          <a:r>
            <a:rPr lang="en-US" sz="2200" dirty="0">
              <a:latin typeface="Lucinda console"/>
            </a:rPr>
            <a:t>How will members be recruited?</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custT="1"/>
      <dgm:spPr/>
      <dgm:t>
        <a:bodyPr/>
        <a:lstStyle/>
        <a:p>
          <a:r>
            <a:rPr lang="en-US" sz="2200" dirty="0">
              <a:latin typeface="Lucinda console"/>
            </a:rPr>
            <a:t>How will outreach be conducted to ensure that the parent group is representative of the community?</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custT="1"/>
      <dgm:spPr/>
      <dgm:t>
        <a:bodyPr/>
        <a:lstStyle/>
        <a:p>
          <a:r>
            <a:rPr lang="en-US" sz="2200" dirty="0">
              <a:latin typeface="Lucinda console"/>
            </a:rPr>
            <a:t>Will there be terms of office?</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09D29680-93E6-477A-8E71-003DDA56C8C6}">
      <dgm:prSet custT="1"/>
      <dgm:spPr/>
      <dgm:t>
        <a:bodyPr/>
        <a:lstStyle/>
        <a:p>
          <a:r>
            <a:rPr lang="en-US" sz="2200" dirty="0">
              <a:latin typeface="Lucinda console"/>
            </a:rPr>
            <a:t>What supports will be provided to members?</a:t>
          </a:r>
        </a:p>
      </dgm:t>
    </dgm:pt>
    <dgm:pt modelId="{BFA0DBC4-C57C-4343-A731-42322CEFCACE}" type="parTrans" cxnId="{53691470-23EA-46EE-8F21-EF682834BBD3}">
      <dgm:prSet/>
      <dgm:spPr/>
      <dgm:t>
        <a:bodyPr/>
        <a:lstStyle/>
        <a:p>
          <a:endParaRPr lang="en-US"/>
        </a:p>
      </dgm:t>
    </dgm:pt>
    <dgm:pt modelId="{C2B85147-857B-40DB-B698-DAFCD971A85B}" type="sibTrans" cxnId="{53691470-23EA-46EE-8F21-EF682834BBD3}">
      <dgm:prSet/>
      <dgm:spPr/>
      <dgm:t>
        <a:bodyPr/>
        <a:lstStyle/>
        <a:p>
          <a:endParaRPr lang="en-US"/>
        </a:p>
      </dgm:t>
    </dgm:pt>
    <dgm:pt modelId="{CDEFFD44-27BD-477C-A7C7-A79B5EA16EA5}">
      <dgm:prSet custT="1"/>
      <dgm:spPr/>
      <dgm:t>
        <a:bodyPr/>
        <a:lstStyle/>
        <a:p>
          <a:r>
            <a:rPr lang="en-US" sz="2200" dirty="0">
              <a:latin typeface="Lucinda console"/>
            </a:rPr>
            <a:t>What roles and responsibilities will members have?</a:t>
          </a:r>
        </a:p>
      </dgm:t>
    </dgm:pt>
    <dgm:pt modelId="{6F431AA1-0492-458F-A34A-8372AF6DA8D9}" type="parTrans" cxnId="{A6E04230-6973-4545-B410-33D0971E26E3}">
      <dgm:prSet/>
      <dgm:spPr/>
      <dgm:t>
        <a:bodyPr/>
        <a:lstStyle/>
        <a:p>
          <a:endParaRPr lang="en-US"/>
        </a:p>
      </dgm:t>
    </dgm:pt>
    <dgm:pt modelId="{4397B8D6-84FB-4CCA-9A59-BCA71B709B2C}" type="sibTrans" cxnId="{A6E04230-6973-4545-B410-33D0971E26E3}">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6"/>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6"/>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6"/>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6"/>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6"/>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6" custScaleY="120975"/>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6"/>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6"/>
      <dgm:spPr/>
      <dgm:t>
        <a:bodyPr/>
        <a:lstStyle/>
        <a:p>
          <a:endParaRPr lang="en-US"/>
        </a:p>
      </dgm:t>
    </dgm:pt>
    <dgm:pt modelId="{93ACF8FC-46DC-4B9C-888F-DE71B173A94E}" type="pres">
      <dgm:prSet presAssocID="{B5A8B82C-7490-4836-8AF4-519808FD1DC4}" presName="vert1" presStyleCnt="0"/>
      <dgm:spPr/>
    </dgm:pt>
    <dgm:pt modelId="{0336EB33-0E9A-4D5E-AA25-9F3D77CF7F34}" type="pres">
      <dgm:prSet presAssocID="{09D29680-93E6-477A-8E71-003DDA56C8C6}" presName="thickLine" presStyleLbl="alignNode1" presStyleIdx="4" presStyleCnt="6"/>
      <dgm:spPr/>
    </dgm:pt>
    <dgm:pt modelId="{58C152FF-E65E-4D70-B76D-ED31FCF20CA7}" type="pres">
      <dgm:prSet presAssocID="{09D29680-93E6-477A-8E71-003DDA56C8C6}" presName="horz1" presStyleCnt="0"/>
      <dgm:spPr/>
    </dgm:pt>
    <dgm:pt modelId="{A792F3CF-D197-4D56-A2C6-BB638EF6B7F3}" type="pres">
      <dgm:prSet presAssocID="{09D29680-93E6-477A-8E71-003DDA56C8C6}" presName="tx1" presStyleLbl="revTx" presStyleIdx="4" presStyleCnt="6"/>
      <dgm:spPr/>
      <dgm:t>
        <a:bodyPr/>
        <a:lstStyle/>
        <a:p>
          <a:endParaRPr lang="en-US"/>
        </a:p>
      </dgm:t>
    </dgm:pt>
    <dgm:pt modelId="{8D3524A0-2E84-4CF3-93D9-DA52A4E76499}" type="pres">
      <dgm:prSet presAssocID="{09D29680-93E6-477A-8E71-003DDA56C8C6}" presName="vert1" presStyleCnt="0"/>
      <dgm:spPr/>
    </dgm:pt>
    <dgm:pt modelId="{0ED2EFD7-A77E-460E-9F69-20FA682D31C0}" type="pres">
      <dgm:prSet presAssocID="{CDEFFD44-27BD-477C-A7C7-A79B5EA16EA5}" presName="thickLine" presStyleLbl="alignNode1" presStyleIdx="5" presStyleCnt="6"/>
      <dgm:spPr/>
    </dgm:pt>
    <dgm:pt modelId="{B16470B9-663F-4384-8FDE-BF265E67D1D7}" type="pres">
      <dgm:prSet presAssocID="{CDEFFD44-27BD-477C-A7C7-A79B5EA16EA5}" presName="horz1" presStyleCnt="0"/>
      <dgm:spPr/>
    </dgm:pt>
    <dgm:pt modelId="{BE69324E-3180-4498-913A-F551C76387AE}" type="pres">
      <dgm:prSet presAssocID="{CDEFFD44-27BD-477C-A7C7-A79B5EA16EA5}" presName="tx1" presStyleLbl="revTx" presStyleIdx="5" presStyleCnt="6"/>
      <dgm:spPr/>
      <dgm:t>
        <a:bodyPr/>
        <a:lstStyle/>
        <a:p>
          <a:endParaRPr lang="en-US"/>
        </a:p>
      </dgm:t>
    </dgm:pt>
    <dgm:pt modelId="{6DCC527C-9AA4-47F6-8F2C-713CF66E9E8E}" type="pres">
      <dgm:prSet presAssocID="{CDEFFD44-27BD-477C-A7C7-A79B5EA16EA5}" presName="vert1" presStyleCnt="0"/>
      <dgm:spPr/>
    </dgm:pt>
  </dgm:ptLst>
  <dgm:cxnLst>
    <dgm:cxn modelId="{53691470-23EA-46EE-8F21-EF682834BBD3}" srcId="{B0205643-F4B8-4622-8DB0-945581887567}" destId="{09D29680-93E6-477A-8E71-003DDA56C8C6}" srcOrd="4" destOrd="0" parTransId="{BFA0DBC4-C57C-4343-A731-42322CEFCACE}" sibTransId="{C2B85147-857B-40DB-B698-DAFCD971A85B}"/>
    <dgm:cxn modelId="{A6E04230-6973-4545-B410-33D0971E26E3}" srcId="{B0205643-F4B8-4622-8DB0-945581887567}" destId="{CDEFFD44-27BD-477C-A7C7-A79B5EA16EA5}" srcOrd="5" destOrd="0" parTransId="{6F431AA1-0492-458F-A34A-8372AF6DA8D9}" sibTransId="{4397B8D6-84FB-4CCA-9A59-BCA71B709B2C}"/>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171ED738-9BE2-48FF-9E87-E60436893F7D}" type="presOf" srcId="{CDEFFD44-27BD-477C-A7C7-A79B5EA16EA5}" destId="{BE69324E-3180-4498-913A-F551C76387AE}" srcOrd="0" destOrd="0" presId="urn:microsoft.com/office/officeart/2008/layout/LinedList"/>
    <dgm:cxn modelId="{556432A3-608C-41B9-990D-381F05CD58C0}" type="presOf" srcId="{09D29680-93E6-477A-8E71-003DDA56C8C6}" destId="{A792F3CF-D197-4D56-A2C6-BB638EF6B7F3}" srcOrd="0" destOrd="0" presId="urn:microsoft.com/office/officeart/2008/layout/LinedList"/>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 modelId="{6528B673-F00B-4C23-8E1F-8F61364B0F62}" type="presParOf" srcId="{70EFFB6A-66B6-429D-96B9-C1D9B0DE5D8C}" destId="{0336EB33-0E9A-4D5E-AA25-9F3D77CF7F34}" srcOrd="8" destOrd="0" presId="urn:microsoft.com/office/officeart/2008/layout/LinedList"/>
    <dgm:cxn modelId="{4747449B-6AE4-4DE6-99A5-C17CC0B3A394}" type="presParOf" srcId="{70EFFB6A-66B6-429D-96B9-C1D9B0DE5D8C}" destId="{58C152FF-E65E-4D70-B76D-ED31FCF20CA7}" srcOrd="9" destOrd="0" presId="urn:microsoft.com/office/officeart/2008/layout/LinedList"/>
    <dgm:cxn modelId="{B0A118AB-74F1-4DFB-8F95-10727CDE57DE}" type="presParOf" srcId="{58C152FF-E65E-4D70-B76D-ED31FCF20CA7}" destId="{A792F3CF-D197-4D56-A2C6-BB638EF6B7F3}" srcOrd="0" destOrd="0" presId="urn:microsoft.com/office/officeart/2008/layout/LinedList"/>
    <dgm:cxn modelId="{E99DA511-6647-436A-8558-181967260FE1}" type="presParOf" srcId="{58C152FF-E65E-4D70-B76D-ED31FCF20CA7}" destId="{8D3524A0-2E84-4CF3-93D9-DA52A4E76499}" srcOrd="1" destOrd="0" presId="urn:microsoft.com/office/officeart/2008/layout/LinedList"/>
    <dgm:cxn modelId="{33FD04CE-6865-4BCC-AD44-906BAC230020}" type="presParOf" srcId="{70EFFB6A-66B6-429D-96B9-C1D9B0DE5D8C}" destId="{0ED2EFD7-A77E-460E-9F69-20FA682D31C0}" srcOrd="10" destOrd="0" presId="urn:microsoft.com/office/officeart/2008/layout/LinedList"/>
    <dgm:cxn modelId="{16269F5E-E115-4B24-838A-EEF8AB6124FF}" type="presParOf" srcId="{70EFFB6A-66B6-429D-96B9-C1D9B0DE5D8C}" destId="{B16470B9-663F-4384-8FDE-BF265E67D1D7}" srcOrd="11" destOrd="0" presId="urn:microsoft.com/office/officeart/2008/layout/LinedList"/>
    <dgm:cxn modelId="{D99CD964-0B56-4378-88A5-B1E263FA996F}" type="presParOf" srcId="{B16470B9-663F-4384-8FDE-BF265E67D1D7}" destId="{BE69324E-3180-4498-913A-F551C76387AE}" srcOrd="0" destOrd="0" presId="urn:microsoft.com/office/officeart/2008/layout/LinedList"/>
    <dgm:cxn modelId="{0E001276-C7AD-4BDD-BB76-2223C51A503C}" type="presParOf" srcId="{B16470B9-663F-4384-8FDE-BF265E67D1D7}" destId="{6DCC527C-9AA4-47F6-8F2C-713CF66E9E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4A27D669-0A0D-485D-BBDF-11A47489CD5C}">
      <dgm:prSet custT="1"/>
      <dgm:spPr/>
      <dgm:t>
        <a:bodyPr/>
        <a:lstStyle/>
        <a:p>
          <a:r>
            <a:rPr lang="en-US" sz="2400" dirty="0">
              <a:latin typeface="Lucinda console"/>
            </a:rPr>
            <a:t>How will goals and priorities be set?</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dgm:spPr/>
      <dgm:t>
        <a:bodyPr/>
        <a:lstStyle/>
        <a:p>
          <a:r>
            <a:rPr lang="en-US" dirty="0">
              <a:latin typeface="Lucinda console"/>
            </a:rPr>
            <a:t>How will you determine the needs and issues to be addressed?</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dgm:spPr/>
      <dgm:t>
        <a:bodyPr/>
        <a:lstStyle/>
        <a:p>
          <a:r>
            <a:rPr lang="en-US" dirty="0">
              <a:latin typeface="Lucinda console"/>
            </a:rPr>
            <a:t>Will goals be set annually?</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dgm:spPr/>
      <dgm:t>
        <a:bodyPr/>
        <a:lstStyle/>
        <a:p>
          <a:r>
            <a:rPr lang="en-US" dirty="0">
              <a:latin typeface="Lucinda console"/>
            </a:rPr>
            <a:t>How will you document success?</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09D29680-93E6-477A-8E71-003DDA56C8C6}">
      <dgm:prSet/>
      <dgm:spPr/>
      <dgm:t>
        <a:bodyPr/>
        <a:lstStyle/>
        <a:p>
          <a:r>
            <a:rPr lang="en-US" dirty="0">
              <a:latin typeface="Lucinda console"/>
            </a:rPr>
            <a:t>How and with whom will this information be shared?</a:t>
          </a:r>
        </a:p>
      </dgm:t>
    </dgm:pt>
    <dgm:pt modelId="{BFA0DBC4-C57C-4343-A731-42322CEFCACE}" type="parTrans" cxnId="{53691470-23EA-46EE-8F21-EF682834BBD3}">
      <dgm:prSet/>
      <dgm:spPr/>
      <dgm:t>
        <a:bodyPr/>
        <a:lstStyle/>
        <a:p>
          <a:endParaRPr lang="en-US"/>
        </a:p>
      </dgm:t>
    </dgm:pt>
    <dgm:pt modelId="{C2B85147-857B-40DB-B698-DAFCD971A85B}" type="sibTrans" cxnId="{53691470-23EA-46EE-8F21-EF682834BBD3}">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5"/>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5"/>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5"/>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5"/>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5"/>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5"/>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5"/>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5"/>
      <dgm:spPr/>
      <dgm:t>
        <a:bodyPr/>
        <a:lstStyle/>
        <a:p>
          <a:endParaRPr lang="en-US"/>
        </a:p>
      </dgm:t>
    </dgm:pt>
    <dgm:pt modelId="{93ACF8FC-46DC-4B9C-888F-DE71B173A94E}" type="pres">
      <dgm:prSet presAssocID="{B5A8B82C-7490-4836-8AF4-519808FD1DC4}" presName="vert1" presStyleCnt="0"/>
      <dgm:spPr/>
    </dgm:pt>
    <dgm:pt modelId="{0336EB33-0E9A-4D5E-AA25-9F3D77CF7F34}" type="pres">
      <dgm:prSet presAssocID="{09D29680-93E6-477A-8E71-003DDA56C8C6}" presName="thickLine" presStyleLbl="alignNode1" presStyleIdx="4" presStyleCnt="5"/>
      <dgm:spPr/>
    </dgm:pt>
    <dgm:pt modelId="{58C152FF-E65E-4D70-B76D-ED31FCF20CA7}" type="pres">
      <dgm:prSet presAssocID="{09D29680-93E6-477A-8E71-003DDA56C8C6}" presName="horz1" presStyleCnt="0"/>
      <dgm:spPr/>
    </dgm:pt>
    <dgm:pt modelId="{A792F3CF-D197-4D56-A2C6-BB638EF6B7F3}" type="pres">
      <dgm:prSet presAssocID="{09D29680-93E6-477A-8E71-003DDA56C8C6}" presName="tx1" presStyleLbl="revTx" presStyleIdx="4" presStyleCnt="5"/>
      <dgm:spPr/>
      <dgm:t>
        <a:bodyPr/>
        <a:lstStyle/>
        <a:p>
          <a:endParaRPr lang="en-US"/>
        </a:p>
      </dgm:t>
    </dgm:pt>
    <dgm:pt modelId="{8D3524A0-2E84-4CF3-93D9-DA52A4E76499}" type="pres">
      <dgm:prSet presAssocID="{09D29680-93E6-477A-8E71-003DDA56C8C6}" presName="vert1" presStyleCnt="0"/>
      <dgm:spPr/>
    </dgm:pt>
  </dgm:ptLst>
  <dgm:cxnLst>
    <dgm:cxn modelId="{53691470-23EA-46EE-8F21-EF682834BBD3}" srcId="{B0205643-F4B8-4622-8DB0-945581887567}" destId="{09D29680-93E6-477A-8E71-003DDA56C8C6}" srcOrd="4" destOrd="0" parTransId="{BFA0DBC4-C57C-4343-A731-42322CEFCACE}" sibTransId="{C2B85147-857B-40DB-B698-DAFCD971A85B}"/>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556432A3-608C-41B9-990D-381F05CD58C0}" type="presOf" srcId="{09D29680-93E6-477A-8E71-003DDA56C8C6}" destId="{A792F3CF-D197-4D56-A2C6-BB638EF6B7F3}" srcOrd="0" destOrd="0" presId="urn:microsoft.com/office/officeart/2008/layout/LinedList"/>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 modelId="{6528B673-F00B-4C23-8E1F-8F61364B0F62}" type="presParOf" srcId="{70EFFB6A-66B6-429D-96B9-C1D9B0DE5D8C}" destId="{0336EB33-0E9A-4D5E-AA25-9F3D77CF7F34}" srcOrd="8" destOrd="0" presId="urn:microsoft.com/office/officeart/2008/layout/LinedList"/>
    <dgm:cxn modelId="{4747449B-6AE4-4DE6-99A5-C17CC0B3A394}" type="presParOf" srcId="{70EFFB6A-66B6-429D-96B9-C1D9B0DE5D8C}" destId="{58C152FF-E65E-4D70-B76D-ED31FCF20CA7}" srcOrd="9" destOrd="0" presId="urn:microsoft.com/office/officeart/2008/layout/LinedList"/>
    <dgm:cxn modelId="{B0A118AB-74F1-4DFB-8F95-10727CDE57DE}" type="presParOf" srcId="{58C152FF-E65E-4D70-B76D-ED31FCF20CA7}" destId="{A792F3CF-D197-4D56-A2C6-BB638EF6B7F3}" srcOrd="0" destOrd="0" presId="urn:microsoft.com/office/officeart/2008/layout/LinedList"/>
    <dgm:cxn modelId="{E99DA511-6647-436A-8558-181967260FE1}" type="presParOf" srcId="{58C152FF-E65E-4D70-B76D-ED31FCF20CA7}" destId="{8D3524A0-2E84-4CF3-93D9-DA52A4E764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205643-F4B8-4622-8DB0-945581887567}"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4A27D669-0A0D-485D-BBDF-11A47489CD5C}">
      <dgm:prSet custT="1"/>
      <dgm:spPr/>
      <dgm:t>
        <a:bodyPr/>
        <a:lstStyle/>
        <a:p>
          <a:r>
            <a:rPr lang="en-US" sz="2400" dirty="0">
              <a:latin typeface="Lucinda console"/>
            </a:rPr>
            <a:t>What supports must be in place to make the SEPAG run effectively?</a:t>
          </a:r>
        </a:p>
      </dgm:t>
    </dgm:pt>
    <dgm:pt modelId="{920CF090-7A9A-477A-8F28-67C0DFA5B064}" type="parTrans" cxnId="{C35510CE-BB6A-489E-8872-EFD7E3A85232}">
      <dgm:prSet/>
      <dgm:spPr/>
      <dgm:t>
        <a:bodyPr/>
        <a:lstStyle/>
        <a:p>
          <a:endParaRPr lang="en-US"/>
        </a:p>
      </dgm:t>
    </dgm:pt>
    <dgm:pt modelId="{4C6D2CFA-8628-436C-BA7D-B4F0F1440175}" type="sibTrans" cxnId="{C35510CE-BB6A-489E-8872-EFD7E3A85232}">
      <dgm:prSet/>
      <dgm:spPr/>
      <dgm:t>
        <a:bodyPr/>
        <a:lstStyle/>
        <a:p>
          <a:endParaRPr lang="en-US"/>
        </a:p>
      </dgm:t>
    </dgm:pt>
    <dgm:pt modelId="{53E63CE5-B49A-4E85-B025-790D60350159}">
      <dgm:prSet custT="1"/>
      <dgm:spPr/>
      <dgm:t>
        <a:bodyPr/>
        <a:lstStyle/>
        <a:p>
          <a:r>
            <a:rPr lang="en-US" sz="2400" dirty="0">
              <a:latin typeface="Lucinda console"/>
            </a:rPr>
            <a:t>What administrative supports will Special Services provide to the group?</a:t>
          </a:r>
        </a:p>
      </dgm:t>
    </dgm:pt>
    <dgm:pt modelId="{CF982C2C-5346-401C-9BA2-FE035C5C009A}" type="parTrans" cxnId="{565A7025-D016-42FB-99C4-DCB12B76385B}">
      <dgm:prSet/>
      <dgm:spPr/>
      <dgm:t>
        <a:bodyPr/>
        <a:lstStyle/>
        <a:p>
          <a:endParaRPr lang="en-US"/>
        </a:p>
      </dgm:t>
    </dgm:pt>
    <dgm:pt modelId="{C2FC0215-D216-42AA-B79F-BAAF0D5FCCFF}" type="sibTrans" cxnId="{565A7025-D016-42FB-99C4-DCB12B76385B}">
      <dgm:prSet/>
      <dgm:spPr/>
      <dgm:t>
        <a:bodyPr/>
        <a:lstStyle/>
        <a:p>
          <a:endParaRPr lang="en-US"/>
        </a:p>
      </dgm:t>
    </dgm:pt>
    <dgm:pt modelId="{C970328F-5CE5-4FB3-8863-ED22D9057F84}">
      <dgm:prSet custT="1"/>
      <dgm:spPr/>
      <dgm:t>
        <a:bodyPr/>
        <a:lstStyle/>
        <a:p>
          <a:r>
            <a:rPr lang="en-US" sz="2400" dirty="0">
              <a:latin typeface="Lucinda console"/>
            </a:rPr>
            <a:t>Who will take minutes of the meetings, prepare agendas and secure meeting space?</a:t>
          </a:r>
        </a:p>
      </dgm:t>
    </dgm:pt>
    <dgm:pt modelId="{9F897B4B-C018-4788-8FF2-8AB2E2BFB956}" type="parTrans" cxnId="{4C0BB335-176F-42AF-9055-195ABE3062EB}">
      <dgm:prSet/>
      <dgm:spPr/>
      <dgm:t>
        <a:bodyPr/>
        <a:lstStyle/>
        <a:p>
          <a:endParaRPr lang="en-US"/>
        </a:p>
      </dgm:t>
    </dgm:pt>
    <dgm:pt modelId="{92846541-EF65-40F1-B402-6CA9E1510A2C}" type="sibTrans" cxnId="{4C0BB335-176F-42AF-9055-195ABE3062EB}">
      <dgm:prSet/>
      <dgm:spPr/>
      <dgm:t>
        <a:bodyPr/>
        <a:lstStyle/>
        <a:p>
          <a:endParaRPr lang="en-US"/>
        </a:p>
      </dgm:t>
    </dgm:pt>
    <dgm:pt modelId="{B5A8B82C-7490-4836-8AF4-519808FD1DC4}">
      <dgm:prSet custT="1"/>
      <dgm:spPr/>
      <dgm:t>
        <a:bodyPr/>
        <a:lstStyle/>
        <a:p>
          <a:r>
            <a:rPr lang="en-US" sz="2400" dirty="0">
              <a:latin typeface="Lucinda console"/>
            </a:rPr>
            <a:t>What supports will the district provide to the group?</a:t>
          </a:r>
        </a:p>
      </dgm:t>
    </dgm:pt>
    <dgm:pt modelId="{DD99BA93-3FAE-406B-9755-0B2EDA809543}" type="parTrans" cxnId="{C530AA78-43C9-4D4D-A5BF-ADC4C1288157}">
      <dgm:prSet/>
      <dgm:spPr/>
      <dgm:t>
        <a:bodyPr/>
        <a:lstStyle/>
        <a:p>
          <a:endParaRPr lang="en-US"/>
        </a:p>
      </dgm:t>
    </dgm:pt>
    <dgm:pt modelId="{9BD906E2-8B12-4FFC-B433-77F2B51DA203}" type="sibTrans" cxnId="{C530AA78-43C9-4D4D-A5BF-ADC4C1288157}">
      <dgm:prSet/>
      <dgm:spPr/>
      <dgm:t>
        <a:bodyPr/>
        <a:lstStyle/>
        <a:p>
          <a:endParaRPr lang="en-US"/>
        </a:p>
      </dgm:t>
    </dgm:pt>
    <dgm:pt modelId="{70EFFB6A-66B6-429D-96B9-C1D9B0DE5D8C}" type="pres">
      <dgm:prSet presAssocID="{B0205643-F4B8-4622-8DB0-945581887567}" presName="vert0" presStyleCnt="0">
        <dgm:presLayoutVars>
          <dgm:dir/>
          <dgm:animOne val="branch"/>
          <dgm:animLvl val="lvl"/>
        </dgm:presLayoutVars>
      </dgm:prSet>
      <dgm:spPr/>
      <dgm:t>
        <a:bodyPr/>
        <a:lstStyle/>
        <a:p>
          <a:endParaRPr lang="en-US"/>
        </a:p>
      </dgm:t>
    </dgm:pt>
    <dgm:pt modelId="{D604DBB8-AC8E-4868-9A37-5F822C16D6E8}" type="pres">
      <dgm:prSet presAssocID="{4A27D669-0A0D-485D-BBDF-11A47489CD5C}" presName="thickLine" presStyleLbl="alignNode1" presStyleIdx="0" presStyleCnt="4"/>
      <dgm:spPr/>
    </dgm:pt>
    <dgm:pt modelId="{C2AA1A25-B114-4F34-90B7-E05EBA448469}" type="pres">
      <dgm:prSet presAssocID="{4A27D669-0A0D-485D-BBDF-11A47489CD5C}" presName="horz1" presStyleCnt="0"/>
      <dgm:spPr/>
    </dgm:pt>
    <dgm:pt modelId="{C2E7BBBA-DDB6-4F6D-97EC-76424ED9C871}" type="pres">
      <dgm:prSet presAssocID="{4A27D669-0A0D-485D-BBDF-11A47489CD5C}" presName="tx1" presStyleLbl="revTx" presStyleIdx="0" presStyleCnt="4"/>
      <dgm:spPr/>
      <dgm:t>
        <a:bodyPr/>
        <a:lstStyle/>
        <a:p>
          <a:endParaRPr lang="en-US"/>
        </a:p>
      </dgm:t>
    </dgm:pt>
    <dgm:pt modelId="{6A07722F-795D-477F-98FF-706A3D61219D}" type="pres">
      <dgm:prSet presAssocID="{4A27D669-0A0D-485D-BBDF-11A47489CD5C}" presName="vert1" presStyleCnt="0"/>
      <dgm:spPr/>
    </dgm:pt>
    <dgm:pt modelId="{409020E8-02A6-478F-92B8-3C7491352406}" type="pres">
      <dgm:prSet presAssocID="{53E63CE5-B49A-4E85-B025-790D60350159}" presName="thickLine" presStyleLbl="alignNode1" presStyleIdx="1" presStyleCnt="4"/>
      <dgm:spPr/>
    </dgm:pt>
    <dgm:pt modelId="{0A00DE07-5475-4B2B-9288-8C944AFA5FC3}" type="pres">
      <dgm:prSet presAssocID="{53E63CE5-B49A-4E85-B025-790D60350159}" presName="horz1" presStyleCnt="0"/>
      <dgm:spPr/>
    </dgm:pt>
    <dgm:pt modelId="{1F367EEF-EF9B-482F-BC2E-B80231511E49}" type="pres">
      <dgm:prSet presAssocID="{53E63CE5-B49A-4E85-B025-790D60350159}" presName="tx1" presStyleLbl="revTx" presStyleIdx="1" presStyleCnt="4"/>
      <dgm:spPr/>
      <dgm:t>
        <a:bodyPr/>
        <a:lstStyle/>
        <a:p>
          <a:endParaRPr lang="en-US"/>
        </a:p>
      </dgm:t>
    </dgm:pt>
    <dgm:pt modelId="{263C79F9-2075-42ED-9CCD-5454C7F80996}" type="pres">
      <dgm:prSet presAssocID="{53E63CE5-B49A-4E85-B025-790D60350159}" presName="vert1" presStyleCnt="0"/>
      <dgm:spPr/>
    </dgm:pt>
    <dgm:pt modelId="{A1B45239-5B7F-4EA7-B238-286265CBC12D}" type="pres">
      <dgm:prSet presAssocID="{C970328F-5CE5-4FB3-8863-ED22D9057F84}" presName="thickLine" presStyleLbl="alignNode1" presStyleIdx="2" presStyleCnt="4"/>
      <dgm:spPr/>
    </dgm:pt>
    <dgm:pt modelId="{B090A82F-DFDF-4DBA-B197-79AE3170B8DA}" type="pres">
      <dgm:prSet presAssocID="{C970328F-5CE5-4FB3-8863-ED22D9057F84}" presName="horz1" presStyleCnt="0"/>
      <dgm:spPr/>
    </dgm:pt>
    <dgm:pt modelId="{386DD432-A466-4D1B-8BF4-714F1754CCB9}" type="pres">
      <dgm:prSet presAssocID="{C970328F-5CE5-4FB3-8863-ED22D9057F84}" presName="tx1" presStyleLbl="revTx" presStyleIdx="2" presStyleCnt="4"/>
      <dgm:spPr/>
      <dgm:t>
        <a:bodyPr/>
        <a:lstStyle/>
        <a:p>
          <a:endParaRPr lang="en-US"/>
        </a:p>
      </dgm:t>
    </dgm:pt>
    <dgm:pt modelId="{6F93F3B4-848F-494E-9501-96D917805D52}" type="pres">
      <dgm:prSet presAssocID="{C970328F-5CE5-4FB3-8863-ED22D9057F84}" presName="vert1" presStyleCnt="0"/>
      <dgm:spPr/>
    </dgm:pt>
    <dgm:pt modelId="{07A36FFF-8047-4554-AA7E-6C56DB87412A}" type="pres">
      <dgm:prSet presAssocID="{B5A8B82C-7490-4836-8AF4-519808FD1DC4}" presName="thickLine" presStyleLbl="alignNode1" presStyleIdx="3" presStyleCnt="4"/>
      <dgm:spPr/>
    </dgm:pt>
    <dgm:pt modelId="{1B4568EC-D8E0-455E-B9D4-7E92BEB99CB0}" type="pres">
      <dgm:prSet presAssocID="{B5A8B82C-7490-4836-8AF4-519808FD1DC4}" presName="horz1" presStyleCnt="0"/>
      <dgm:spPr/>
    </dgm:pt>
    <dgm:pt modelId="{AD29D133-0CBE-4883-8417-0FF33C84BA61}" type="pres">
      <dgm:prSet presAssocID="{B5A8B82C-7490-4836-8AF4-519808FD1DC4}" presName="tx1" presStyleLbl="revTx" presStyleIdx="3" presStyleCnt="4"/>
      <dgm:spPr/>
      <dgm:t>
        <a:bodyPr/>
        <a:lstStyle/>
        <a:p>
          <a:endParaRPr lang="en-US"/>
        </a:p>
      </dgm:t>
    </dgm:pt>
    <dgm:pt modelId="{93ACF8FC-46DC-4B9C-888F-DE71B173A94E}" type="pres">
      <dgm:prSet presAssocID="{B5A8B82C-7490-4836-8AF4-519808FD1DC4}" presName="vert1" presStyleCnt="0"/>
      <dgm:spPr/>
    </dgm:pt>
  </dgm:ptLst>
  <dgm:cxnLst>
    <dgm:cxn modelId="{565A7025-D016-42FB-99C4-DCB12B76385B}" srcId="{B0205643-F4B8-4622-8DB0-945581887567}" destId="{53E63CE5-B49A-4E85-B025-790D60350159}" srcOrd="1" destOrd="0" parTransId="{CF982C2C-5346-401C-9BA2-FE035C5C009A}" sibTransId="{C2FC0215-D216-42AA-B79F-BAAF0D5FCCFF}"/>
    <dgm:cxn modelId="{7E021873-DCB2-4508-B612-D9C0ED2CF98A}" type="presOf" srcId="{53E63CE5-B49A-4E85-B025-790D60350159}" destId="{1F367EEF-EF9B-482F-BC2E-B80231511E49}" srcOrd="0" destOrd="0" presId="urn:microsoft.com/office/officeart/2008/layout/LinedList"/>
    <dgm:cxn modelId="{F2603653-C3BA-4EFF-AB07-6D9EEA786E29}" type="presOf" srcId="{B5A8B82C-7490-4836-8AF4-519808FD1DC4}" destId="{AD29D133-0CBE-4883-8417-0FF33C84BA61}" srcOrd="0" destOrd="0" presId="urn:microsoft.com/office/officeart/2008/layout/LinedList"/>
    <dgm:cxn modelId="{D4A7774C-16CD-4B76-B686-49ED6C733027}" type="presOf" srcId="{B0205643-F4B8-4622-8DB0-945581887567}" destId="{70EFFB6A-66B6-429D-96B9-C1D9B0DE5D8C}" srcOrd="0" destOrd="0" presId="urn:microsoft.com/office/officeart/2008/layout/LinedList"/>
    <dgm:cxn modelId="{8BB71E47-D1F6-41BA-A680-C05CBAB3FD98}" type="presOf" srcId="{C970328F-5CE5-4FB3-8863-ED22D9057F84}" destId="{386DD432-A466-4D1B-8BF4-714F1754CCB9}" srcOrd="0" destOrd="0" presId="urn:microsoft.com/office/officeart/2008/layout/LinedList"/>
    <dgm:cxn modelId="{1A09D440-E813-48F0-A3AD-EB43CA8CAC32}" type="presOf" srcId="{4A27D669-0A0D-485D-BBDF-11A47489CD5C}" destId="{C2E7BBBA-DDB6-4F6D-97EC-76424ED9C871}" srcOrd="0" destOrd="0" presId="urn:microsoft.com/office/officeart/2008/layout/LinedList"/>
    <dgm:cxn modelId="{C35510CE-BB6A-489E-8872-EFD7E3A85232}" srcId="{B0205643-F4B8-4622-8DB0-945581887567}" destId="{4A27D669-0A0D-485D-BBDF-11A47489CD5C}" srcOrd="0" destOrd="0" parTransId="{920CF090-7A9A-477A-8F28-67C0DFA5B064}" sibTransId="{4C6D2CFA-8628-436C-BA7D-B4F0F1440175}"/>
    <dgm:cxn modelId="{C530AA78-43C9-4D4D-A5BF-ADC4C1288157}" srcId="{B0205643-F4B8-4622-8DB0-945581887567}" destId="{B5A8B82C-7490-4836-8AF4-519808FD1DC4}" srcOrd="3" destOrd="0" parTransId="{DD99BA93-3FAE-406B-9755-0B2EDA809543}" sibTransId="{9BD906E2-8B12-4FFC-B433-77F2B51DA203}"/>
    <dgm:cxn modelId="{4C0BB335-176F-42AF-9055-195ABE3062EB}" srcId="{B0205643-F4B8-4622-8DB0-945581887567}" destId="{C970328F-5CE5-4FB3-8863-ED22D9057F84}" srcOrd="2" destOrd="0" parTransId="{9F897B4B-C018-4788-8FF2-8AB2E2BFB956}" sibTransId="{92846541-EF65-40F1-B402-6CA9E1510A2C}"/>
    <dgm:cxn modelId="{1A77CECC-3B07-4274-B727-CD62036876F6}" type="presParOf" srcId="{70EFFB6A-66B6-429D-96B9-C1D9B0DE5D8C}" destId="{D604DBB8-AC8E-4868-9A37-5F822C16D6E8}" srcOrd="0" destOrd="0" presId="urn:microsoft.com/office/officeart/2008/layout/LinedList"/>
    <dgm:cxn modelId="{21475F93-D736-440E-8C29-DF4342004366}" type="presParOf" srcId="{70EFFB6A-66B6-429D-96B9-C1D9B0DE5D8C}" destId="{C2AA1A25-B114-4F34-90B7-E05EBA448469}" srcOrd="1" destOrd="0" presId="urn:microsoft.com/office/officeart/2008/layout/LinedList"/>
    <dgm:cxn modelId="{AAD5907A-1514-4883-B7E5-43634E851622}" type="presParOf" srcId="{C2AA1A25-B114-4F34-90B7-E05EBA448469}" destId="{C2E7BBBA-DDB6-4F6D-97EC-76424ED9C871}" srcOrd="0" destOrd="0" presId="urn:microsoft.com/office/officeart/2008/layout/LinedList"/>
    <dgm:cxn modelId="{D0B6C4D8-EF9E-469C-B5F3-3198DA1A6881}" type="presParOf" srcId="{C2AA1A25-B114-4F34-90B7-E05EBA448469}" destId="{6A07722F-795D-477F-98FF-706A3D61219D}" srcOrd="1" destOrd="0" presId="urn:microsoft.com/office/officeart/2008/layout/LinedList"/>
    <dgm:cxn modelId="{A20BA0FF-DAFA-4F36-99E3-88278A69887D}" type="presParOf" srcId="{70EFFB6A-66B6-429D-96B9-C1D9B0DE5D8C}" destId="{409020E8-02A6-478F-92B8-3C7491352406}" srcOrd="2" destOrd="0" presId="urn:microsoft.com/office/officeart/2008/layout/LinedList"/>
    <dgm:cxn modelId="{85927CCB-A32A-4111-8FB6-12ECBA0394BB}" type="presParOf" srcId="{70EFFB6A-66B6-429D-96B9-C1D9B0DE5D8C}" destId="{0A00DE07-5475-4B2B-9288-8C944AFA5FC3}" srcOrd="3" destOrd="0" presId="urn:microsoft.com/office/officeart/2008/layout/LinedList"/>
    <dgm:cxn modelId="{5981D475-7454-460A-B89B-7BEF1F7FF797}" type="presParOf" srcId="{0A00DE07-5475-4B2B-9288-8C944AFA5FC3}" destId="{1F367EEF-EF9B-482F-BC2E-B80231511E49}" srcOrd="0" destOrd="0" presId="urn:microsoft.com/office/officeart/2008/layout/LinedList"/>
    <dgm:cxn modelId="{37899FB0-D6B7-4F47-9CC8-0825CCDF3E9A}" type="presParOf" srcId="{0A00DE07-5475-4B2B-9288-8C944AFA5FC3}" destId="{263C79F9-2075-42ED-9CCD-5454C7F80996}" srcOrd="1" destOrd="0" presId="urn:microsoft.com/office/officeart/2008/layout/LinedList"/>
    <dgm:cxn modelId="{7E1C780E-5AC6-4712-BB71-88F90C027CE9}" type="presParOf" srcId="{70EFFB6A-66B6-429D-96B9-C1D9B0DE5D8C}" destId="{A1B45239-5B7F-4EA7-B238-286265CBC12D}" srcOrd="4" destOrd="0" presId="urn:microsoft.com/office/officeart/2008/layout/LinedList"/>
    <dgm:cxn modelId="{E8125908-ABE0-4680-9F33-6C4706BFB9F0}" type="presParOf" srcId="{70EFFB6A-66B6-429D-96B9-C1D9B0DE5D8C}" destId="{B090A82F-DFDF-4DBA-B197-79AE3170B8DA}" srcOrd="5" destOrd="0" presId="urn:microsoft.com/office/officeart/2008/layout/LinedList"/>
    <dgm:cxn modelId="{D2289E85-4F37-4AEB-906E-9A74B9492A24}" type="presParOf" srcId="{B090A82F-DFDF-4DBA-B197-79AE3170B8DA}" destId="{386DD432-A466-4D1B-8BF4-714F1754CCB9}" srcOrd="0" destOrd="0" presId="urn:microsoft.com/office/officeart/2008/layout/LinedList"/>
    <dgm:cxn modelId="{267DDF6B-4141-45C1-BCF9-E1AD9ABA6E39}" type="presParOf" srcId="{B090A82F-DFDF-4DBA-B197-79AE3170B8DA}" destId="{6F93F3B4-848F-494E-9501-96D917805D52}" srcOrd="1" destOrd="0" presId="urn:microsoft.com/office/officeart/2008/layout/LinedList"/>
    <dgm:cxn modelId="{10689D17-63F3-4B6D-B80F-BD8B11A19090}" type="presParOf" srcId="{70EFFB6A-66B6-429D-96B9-C1D9B0DE5D8C}" destId="{07A36FFF-8047-4554-AA7E-6C56DB87412A}" srcOrd="6" destOrd="0" presId="urn:microsoft.com/office/officeart/2008/layout/LinedList"/>
    <dgm:cxn modelId="{904B5B65-0A9F-414E-8334-5942EA4AAD02}" type="presParOf" srcId="{70EFFB6A-66B6-429D-96B9-C1D9B0DE5D8C}" destId="{1B4568EC-D8E0-455E-B9D4-7E92BEB99CB0}" srcOrd="7" destOrd="0" presId="urn:microsoft.com/office/officeart/2008/layout/LinedList"/>
    <dgm:cxn modelId="{49EDE1EA-AD65-49AB-A581-6274259A0009}" type="presParOf" srcId="{1B4568EC-D8E0-455E-B9D4-7E92BEB99CB0}" destId="{AD29D133-0CBE-4883-8417-0FF33C84BA61}" srcOrd="0" destOrd="0" presId="urn:microsoft.com/office/officeart/2008/layout/LinedList"/>
    <dgm:cxn modelId="{983A49EE-6F26-4ABB-A63F-D3711FB513BE}" type="presParOf" srcId="{1B4568EC-D8E0-455E-B9D4-7E92BEB99CB0}" destId="{93ACF8FC-46DC-4B9C-888F-DE71B173A9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2976"/>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2976"/>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Where are we now with our district SEPAG?</a:t>
          </a:r>
        </a:p>
      </dsp:txBody>
      <dsp:txXfrm>
        <a:off x="0" y="2976"/>
        <a:ext cx="5480363" cy="1015007"/>
      </dsp:txXfrm>
    </dsp:sp>
    <dsp:sp modelId="{409020E8-02A6-478F-92B8-3C7491352406}">
      <dsp:nvSpPr>
        <dsp:cNvPr id="0" name=""/>
        <dsp:cNvSpPr/>
      </dsp:nvSpPr>
      <dsp:spPr>
        <a:xfrm>
          <a:off x="0" y="1017984"/>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1017984"/>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avenues are there for parent involvement?</a:t>
          </a:r>
        </a:p>
      </dsp:txBody>
      <dsp:txXfrm>
        <a:off x="0" y="1017984"/>
        <a:ext cx="5480363" cy="1015007"/>
      </dsp:txXfrm>
    </dsp:sp>
    <dsp:sp modelId="{A1B45239-5B7F-4EA7-B238-286265CBC12D}">
      <dsp:nvSpPr>
        <dsp:cNvPr id="0" name=""/>
        <dsp:cNvSpPr/>
      </dsp:nvSpPr>
      <dsp:spPr>
        <a:xfrm>
          <a:off x="0" y="2032991"/>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2032991"/>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Are there any parent groups currently?</a:t>
          </a:r>
        </a:p>
      </dsp:txBody>
      <dsp:txXfrm>
        <a:off x="0" y="2032991"/>
        <a:ext cx="5480363" cy="1015007"/>
      </dsp:txXfrm>
    </dsp:sp>
    <dsp:sp modelId="{07A36FFF-8047-4554-AA7E-6C56DB87412A}">
      <dsp:nvSpPr>
        <dsp:cNvPr id="0" name=""/>
        <dsp:cNvSpPr/>
      </dsp:nvSpPr>
      <dsp:spPr>
        <a:xfrm>
          <a:off x="0" y="3047999"/>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3047999"/>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has been tried in the past?</a:t>
          </a:r>
        </a:p>
      </dsp:txBody>
      <dsp:txXfrm>
        <a:off x="0" y="3047999"/>
        <a:ext cx="5480363" cy="1015007"/>
      </dsp:txXfrm>
    </dsp:sp>
    <dsp:sp modelId="{0336EB33-0E9A-4D5E-AA25-9F3D77CF7F34}">
      <dsp:nvSpPr>
        <dsp:cNvPr id="0" name=""/>
        <dsp:cNvSpPr/>
      </dsp:nvSpPr>
      <dsp:spPr>
        <a:xfrm>
          <a:off x="0" y="4063007"/>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792F3CF-D197-4D56-A2C6-BB638EF6B7F3}">
      <dsp:nvSpPr>
        <dsp:cNvPr id="0" name=""/>
        <dsp:cNvSpPr/>
      </dsp:nvSpPr>
      <dsp:spPr>
        <a:xfrm>
          <a:off x="0" y="4063007"/>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has been successful?</a:t>
          </a:r>
        </a:p>
      </dsp:txBody>
      <dsp:txXfrm>
        <a:off x="0" y="4063007"/>
        <a:ext cx="5480363" cy="1015007"/>
      </dsp:txXfrm>
    </dsp:sp>
    <dsp:sp modelId="{0ED2EFD7-A77E-460E-9F69-20FA682D31C0}">
      <dsp:nvSpPr>
        <dsp:cNvPr id="0" name=""/>
        <dsp:cNvSpPr/>
      </dsp:nvSpPr>
      <dsp:spPr>
        <a:xfrm>
          <a:off x="0" y="5078014"/>
          <a:ext cx="5480363"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E69324E-3180-4498-913A-F551C76387AE}">
      <dsp:nvSpPr>
        <dsp:cNvPr id="0" name=""/>
        <dsp:cNvSpPr/>
      </dsp:nvSpPr>
      <dsp:spPr>
        <a:xfrm>
          <a:off x="0" y="5078014"/>
          <a:ext cx="5480363" cy="101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do we want to change?</a:t>
          </a:r>
        </a:p>
      </dsp:txBody>
      <dsp:txXfrm>
        <a:off x="0" y="5078014"/>
        <a:ext cx="5480363" cy="101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2887"/>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2887"/>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will be the function of the district group?</a:t>
          </a:r>
        </a:p>
      </dsp:txBody>
      <dsp:txXfrm>
        <a:off x="0" y="2887"/>
        <a:ext cx="5638800" cy="984558"/>
      </dsp:txXfrm>
    </dsp:sp>
    <dsp:sp modelId="{409020E8-02A6-478F-92B8-3C7491352406}">
      <dsp:nvSpPr>
        <dsp:cNvPr id="0" name=""/>
        <dsp:cNvSpPr/>
      </dsp:nvSpPr>
      <dsp:spPr>
        <a:xfrm>
          <a:off x="0" y="987445"/>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987445"/>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How will input be attained?</a:t>
          </a:r>
        </a:p>
      </dsp:txBody>
      <dsp:txXfrm>
        <a:off x="0" y="987445"/>
        <a:ext cx="5638800" cy="984558"/>
      </dsp:txXfrm>
    </dsp:sp>
    <dsp:sp modelId="{A1B45239-5B7F-4EA7-B238-286265CBC12D}">
      <dsp:nvSpPr>
        <dsp:cNvPr id="0" name=""/>
        <dsp:cNvSpPr/>
      </dsp:nvSpPr>
      <dsp:spPr>
        <a:xfrm>
          <a:off x="0" y="1972004"/>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1972004"/>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From whom will input be sought?</a:t>
          </a:r>
        </a:p>
      </dsp:txBody>
      <dsp:txXfrm>
        <a:off x="0" y="1972004"/>
        <a:ext cx="5638800" cy="984558"/>
      </dsp:txXfrm>
    </dsp:sp>
    <dsp:sp modelId="{07A36FFF-8047-4554-AA7E-6C56DB87412A}">
      <dsp:nvSpPr>
        <dsp:cNvPr id="0" name=""/>
        <dsp:cNvSpPr/>
      </dsp:nvSpPr>
      <dsp:spPr>
        <a:xfrm>
          <a:off x="0" y="2956562"/>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2956562"/>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Who will input go to?</a:t>
          </a:r>
        </a:p>
      </dsp:txBody>
      <dsp:txXfrm>
        <a:off x="0" y="2956562"/>
        <a:ext cx="5638800" cy="984558"/>
      </dsp:txXfrm>
    </dsp:sp>
    <dsp:sp modelId="{0336EB33-0E9A-4D5E-AA25-9F3D77CF7F34}">
      <dsp:nvSpPr>
        <dsp:cNvPr id="0" name=""/>
        <dsp:cNvSpPr/>
      </dsp:nvSpPr>
      <dsp:spPr>
        <a:xfrm>
          <a:off x="0" y="3941120"/>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792F3CF-D197-4D56-A2C6-BB638EF6B7F3}">
      <dsp:nvSpPr>
        <dsp:cNvPr id="0" name=""/>
        <dsp:cNvSpPr/>
      </dsp:nvSpPr>
      <dsp:spPr>
        <a:xfrm>
          <a:off x="0" y="3941120"/>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What will be done with the input?</a:t>
          </a:r>
        </a:p>
      </dsp:txBody>
      <dsp:txXfrm>
        <a:off x="0" y="3941120"/>
        <a:ext cx="5638800" cy="984558"/>
      </dsp:txXfrm>
    </dsp:sp>
    <dsp:sp modelId="{0ED2EFD7-A77E-460E-9F69-20FA682D31C0}">
      <dsp:nvSpPr>
        <dsp:cNvPr id="0" name=""/>
        <dsp:cNvSpPr/>
      </dsp:nvSpPr>
      <dsp:spPr>
        <a:xfrm>
          <a:off x="0" y="4925679"/>
          <a:ext cx="5638800"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E69324E-3180-4498-913A-F551C76387AE}">
      <dsp:nvSpPr>
        <dsp:cNvPr id="0" name=""/>
        <dsp:cNvSpPr/>
      </dsp:nvSpPr>
      <dsp:spPr>
        <a:xfrm>
          <a:off x="0" y="4925679"/>
          <a:ext cx="5638800"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ucinda console"/>
            </a:rPr>
            <a:t>How will it be documented?</a:t>
          </a:r>
        </a:p>
      </dsp:txBody>
      <dsp:txXfrm>
        <a:off x="0" y="4925679"/>
        <a:ext cx="5638800" cy="98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2887"/>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2887"/>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What will be the structure of the group?</a:t>
          </a:r>
        </a:p>
      </dsp:txBody>
      <dsp:txXfrm>
        <a:off x="0" y="2887"/>
        <a:ext cx="5184184" cy="984558"/>
      </dsp:txXfrm>
    </dsp:sp>
    <dsp:sp modelId="{409020E8-02A6-478F-92B8-3C7491352406}">
      <dsp:nvSpPr>
        <dsp:cNvPr id="0" name=""/>
        <dsp:cNvSpPr/>
      </dsp:nvSpPr>
      <dsp:spPr>
        <a:xfrm>
          <a:off x="0" y="987445"/>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987445"/>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Are by-laws needed?</a:t>
          </a:r>
        </a:p>
      </dsp:txBody>
      <dsp:txXfrm>
        <a:off x="0" y="987445"/>
        <a:ext cx="5184184" cy="984558"/>
      </dsp:txXfrm>
    </dsp:sp>
    <dsp:sp modelId="{A1B45239-5B7F-4EA7-B238-286265CBC12D}">
      <dsp:nvSpPr>
        <dsp:cNvPr id="0" name=""/>
        <dsp:cNvSpPr/>
      </dsp:nvSpPr>
      <dsp:spPr>
        <a:xfrm>
          <a:off x="0" y="1972004"/>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1972004"/>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Will there be leadership roles?</a:t>
          </a:r>
        </a:p>
      </dsp:txBody>
      <dsp:txXfrm>
        <a:off x="0" y="1972004"/>
        <a:ext cx="5184184" cy="984558"/>
      </dsp:txXfrm>
    </dsp:sp>
    <dsp:sp modelId="{07A36FFF-8047-4554-AA7E-6C56DB87412A}">
      <dsp:nvSpPr>
        <dsp:cNvPr id="0" name=""/>
        <dsp:cNvSpPr/>
      </dsp:nvSpPr>
      <dsp:spPr>
        <a:xfrm>
          <a:off x="0" y="2956562"/>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2956562"/>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How will this group link with other groups. Committees and boards?</a:t>
          </a:r>
        </a:p>
      </dsp:txBody>
      <dsp:txXfrm>
        <a:off x="0" y="2956562"/>
        <a:ext cx="5184184" cy="984558"/>
      </dsp:txXfrm>
    </dsp:sp>
    <dsp:sp modelId="{0336EB33-0E9A-4D5E-AA25-9F3D77CF7F34}">
      <dsp:nvSpPr>
        <dsp:cNvPr id="0" name=""/>
        <dsp:cNvSpPr/>
      </dsp:nvSpPr>
      <dsp:spPr>
        <a:xfrm>
          <a:off x="0" y="3941120"/>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792F3CF-D197-4D56-A2C6-BB638EF6B7F3}">
      <dsp:nvSpPr>
        <dsp:cNvPr id="0" name=""/>
        <dsp:cNvSpPr/>
      </dsp:nvSpPr>
      <dsp:spPr>
        <a:xfrm>
          <a:off x="0" y="3941120"/>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How often will the group meet?</a:t>
          </a:r>
        </a:p>
      </dsp:txBody>
      <dsp:txXfrm>
        <a:off x="0" y="3941120"/>
        <a:ext cx="5184184" cy="984558"/>
      </dsp:txXfrm>
    </dsp:sp>
    <dsp:sp modelId="{0ED2EFD7-A77E-460E-9F69-20FA682D31C0}">
      <dsp:nvSpPr>
        <dsp:cNvPr id="0" name=""/>
        <dsp:cNvSpPr/>
      </dsp:nvSpPr>
      <dsp:spPr>
        <a:xfrm>
          <a:off x="0" y="4925679"/>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E69324E-3180-4498-913A-F551C76387AE}">
      <dsp:nvSpPr>
        <dsp:cNvPr id="0" name=""/>
        <dsp:cNvSpPr/>
      </dsp:nvSpPr>
      <dsp:spPr>
        <a:xfrm>
          <a:off x="0" y="4925679"/>
          <a:ext cx="5184184" cy="98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Will meetings be open to the public?</a:t>
          </a:r>
        </a:p>
      </dsp:txBody>
      <dsp:txXfrm>
        <a:off x="0" y="4925679"/>
        <a:ext cx="5184184" cy="984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2551"/>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2551"/>
          <a:ext cx="5418821" cy="8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What will be the makeup of the group?</a:t>
          </a:r>
        </a:p>
      </dsp:txBody>
      <dsp:txXfrm>
        <a:off x="0" y="2551"/>
        <a:ext cx="5418821" cy="890821"/>
      </dsp:txXfrm>
    </dsp:sp>
    <dsp:sp modelId="{409020E8-02A6-478F-92B8-3C7491352406}">
      <dsp:nvSpPr>
        <dsp:cNvPr id="0" name=""/>
        <dsp:cNvSpPr/>
      </dsp:nvSpPr>
      <dsp:spPr>
        <a:xfrm>
          <a:off x="0" y="893373"/>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893373"/>
          <a:ext cx="5418821" cy="8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How will members be recruited?</a:t>
          </a:r>
        </a:p>
      </dsp:txBody>
      <dsp:txXfrm>
        <a:off x="0" y="893373"/>
        <a:ext cx="5418821" cy="890821"/>
      </dsp:txXfrm>
    </dsp:sp>
    <dsp:sp modelId="{A1B45239-5B7F-4EA7-B238-286265CBC12D}">
      <dsp:nvSpPr>
        <dsp:cNvPr id="0" name=""/>
        <dsp:cNvSpPr/>
      </dsp:nvSpPr>
      <dsp:spPr>
        <a:xfrm>
          <a:off x="0" y="1784194"/>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1784194"/>
          <a:ext cx="5413529" cy="107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How will outreach be conducted to ensure that the parent group is representative of the community?</a:t>
          </a:r>
        </a:p>
      </dsp:txBody>
      <dsp:txXfrm>
        <a:off x="0" y="1784194"/>
        <a:ext cx="5413529" cy="1077671"/>
      </dsp:txXfrm>
    </dsp:sp>
    <dsp:sp modelId="{07A36FFF-8047-4554-AA7E-6C56DB87412A}">
      <dsp:nvSpPr>
        <dsp:cNvPr id="0" name=""/>
        <dsp:cNvSpPr/>
      </dsp:nvSpPr>
      <dsp:spPr>
        <a:xfrm>
          <a:off x="0" y="2861866"/>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2861866"/>
          <a:ext cx="5418821" cy="8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Will there be terms of office?</a:t>
          </a:r>
        </a:p>
      </dsp:txBody>
      <dsp:txXfrm>
        <a:off x="0" y="2861866"/>
        <a:ext cx="5418821" cy="890821"/>
      </dsp:txXfrm>
    </dsp:sp>
    <dsp:sp modelId="{0336EB33-0E9A-4D5E-AA25-9F3D77CF7F34}">
      <dsp:nvSpPr>
        <dsp:cNvPr id="0" name=""/>
        <dsp:cNvSpPr/>
      </dsp:nvSpPr>
      <dsp:spPr>
        <a:xfrm>
          <a:off x="0" y="3752688"/>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792F3CF-D197-4D56-A2C6-BB638EF6B7F3}">
      <dsp:nvSpPr>
        <dsp:cNvPr id="0" name=""/>
        <dsp:cNvSpPr/>
      </dsp:nvSpPr>
      <dsp:spPr>
        <a:xfrm>
          <a:off x="0" y="3752688"/>
          <a:ext cx="5418821" cy="8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What supports will be provided to members?</a:t>
          </a:r>
        </a:p>
      </dsp:txBody>
      <dsp:txXfrm>
        <a:off x="0" y="3752688"/>
        <a:ext cx="5418821" cy="890821"/>
      </dsp:txXfrm>
    </dsp:sp>
    <dsp:sp modelId="{0ED2EFD7-A77E-460E-9F69-20FA682D31C0}">
      <dsp:nvSpPr>
        <dsp:cNvPr id="0" name=""/>
        <dsp:cNvSpPr/>
      </dsp:nvSpPr>
      <dsp:spPr>
        <a:xfrm>
          <a:off x="0" y="4643509"/>
          <a:ext cx="5418821"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E69324E-3180-4498-913A-F551C76387AE}">
      <dsp:nvSpPr>
        <dsp:cNvPr id="0" name=""/>
        <dsp:cNvSpPr/>
      </dsp:nvSpPr>
      <dsp:spPr>
        <a:xfrm>
          <a:off x="0" y="4643509"/>
          <a:ext cx="5418821" cy="8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Lucinda console"/>
            </a:rPr>
            <a:t>What roles and responsibilities will members have?</a:t>
          </a:r>
        </a:p>
      </dsp:txBody>
      <dsp:txXfrm>
        <a:off x="0" y="4643509"/>
        <a:ext cx="5418821" cy="890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707"/>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707"/>
          <a:ext cx="5184184" cy="115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Lucinda console"/>
            </a:rPr>
            <a:t>How will goals and priorities be set?</a:t>
          </a:r>
        </a:p>
      </dsp:txBody>
      <dsp:txXfrm>
        <a:off x="0" y="707"/>
        <a:ext cx="5184184" cy="1158908"/>
      </dsp:txXfrm>
    </dsp:sp>
    <dsp:sp modelId="{409020E8-02A6-478F-92B8-3C7491352406}">
      <dsp:nvSpPr>
        <dsp:cNvPr id="0" name=""/>
        <dsp:cNvSpPr/>
      </dsp:nvSpPr>
      <dsp:spPr>
        <a:xfrm>
          <a:off x="0" y="1159616"/>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1159616"/>
          <a:ext cx="5184184" cy="115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How will you determine the needs and issues to be addressed?</a:t>
          </a:r>
        </a:p>
      </dsp:txBody>
      <dsp:txXfrm>
        <a:off x="0" y="1159616"/>
        <a:ext cx="5184184" cy="1158908"/>
      </dsp:txXfrm>
    </dsp:sp>
    <dsp:sp modelId="{A1B45239-5B7F-4EA7-B238-286265CBC12D}">
      <dsp:nvSpPr>
        <dsp:cNvPr id="0" name=""/>
        <dsp:cNvSpPr/>
      </dsp:nvSpPr>
      <dsp:spPr>
        <a:xfrm>
          <a:off x="0" y="2318524"/>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2318524"/>
          <a:ext cx="5184184" cy="115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Will goals be set annually?</a:t>
          </a:r>
        </a:p>
      </dsp:txBody>
      <dsp:txXfrm>
        <a:off x="0" y="2318524"/>
        <a:ext cx="5184184" cy="1158908"/>
      </dsp:txXfrm>
    </dsp:sp>
    <dsp:sp modelId="{07A36FFF-8047-4554-AA7E-6C56DB87412A}">
      <dsp:nvSpPr>
        <dsp:cNvPr id="0" name=""/>
        <dsp:cNvSpPr/>
      </dsp:nvSpPr>
      <dsp:spPr>
        <a:xfrm>
          <a:off x="0" y="3477433"/>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3477433"/>
          <a:ext cx="5184184" cy="115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How will you document success?</a:t>
          </a:r>
        </a:p>
      </dsp:txBody>
      <dsp:txXfrm>
        <a:off x="0" y="3477433"/>
        <a:ext cx="5184184" cy="1158908"/>
      </dsp:txXfrm>
    </dsp:sp>
    <dsp:sp modelId="{0336EB33-0E9A-4D5E-AA25-9F3D77CF7F34}">
      <dsp:nvSpPr>
        <dsp:cNvPr id="0" name=""/>
        <dsp:cNvSpPr/>
      </dsp:nvSpPr>
      <dsp:spPr>
        <a:xfrm>
          <a:off x="0" y="4636341"/>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792F3CF-D197-4D56-A2C6-BB638EF6B7F3}">
      <dsp:nvSpPr>
        <dsp:cNvPr id="0" name=""/>
        <dsp:cNvSpPr/>
      </dsp:nvSpPr>
      <dsp:spPr>
        <a:xfrm>
          <a:off x="0" y="4636341"/>
          <a:ext cx="5184184" cy="115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Lucinda console"/>
            </a:rPr>
            <a:t>How and with whom will this information be shared?</a:t>
          </a:r>
        </a:p>
      </dsp:txBody>
      <dsp:txXfrm>
        <a:off x="0" y="4636341"/>
        <a:ext cx="5184184" cy="1158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DBB8-AC8E-4868-9A37-5F822C16D6E8}">
      <dsp:nvSpPr>
        <dsp:cNvPr id="0" name=""/>
        <dsp:cNvSpPr/>
      </dsp:nvSpPr>
      <dsp:spPr>
        <a:xfrm>
          <a:off x="0" y="0"/>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2E7BBBA-DDB6-4F6D-97EC-76424ED9C871}">
      <dsp:nvSpPr>
        <dsp:cNvPr id="0" name=""/>
        <dsp:cNvSpPr/>
      </dsp:nvSpPr>
      <dsp:spPr>
        <a:xfrm>
          <a:off x="0" y="0"/>
          <a:ext cx="5184184" cy="135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Lucinda console"/>
            </a:rPr>
            <a:t>What supports must be in place to make the SEPAG run effectively?</a:t>
          </a:r>
        </a:p>
      </dsp:txBody>
      <dsp:txXfrm>
        <a:off x="0" y="0"/>
        <a:ext cx="5184184" cy="1353739"/>
      </dsp:txXfrm>
    </dsp:sp>
    <dsp:sp modelId="{409020E8-02A6-478F-92B8-3C7491352406}">
      <dsp:nvSpPr>
        <dsp:cNvPr id="0" name=""/>
        <dsp:cNvSpPr/>
      </dsp:nvSpPr>
      <dsp:spPr>
        <a:xfrm>
          <a:off x="0" y="1353739"/>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367EEF-EF9B-482F-BC2E-B80231511E49}">
      <dsp:nvSpPr>
        <dsp:cNvPr id="0" name=""/>
        <dsp:cNvSpPr/>
      </dsp:nvSpPr>
      <dsp:spPr>
        <a:xfrm>
          <a:off x="0" y="1353739"/>
          <a:ext cx="5184184" cy="135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Lucinda console"/>
            </a:rPr>
            <a:t>What administrative supports will Special Services provide to the group?</a:t>
          </a:r>
        </a:p>
      </dsp:txBody>
      <dsp:txXfrm>
        <a:off x="0" y="1353739"/>
        <a:ext cx="5184184" cy="1353739"/>
      </dsp:txXfrm>
    </dsp:sp>
    <dsp:sp modelId="{A1B45239-5B7F-4EA7-B238-286265CBC12D}">
      <dsp:nvSpPr>
        <dsp:cNvPr id="0" name=""/>
        <dsp:cNvSpPr/>
      </dsp:nvSpPr>
      <dsp:spPr>
        <a:xfrm>
          <a:off x="0" y="2707479"/>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86DD432-A466-4D1B-8BF4-714F1754CCB9}">
      <dsp:nvSpPr>
        <dsp:cNvPr id="0" name=""/>
        <dsp:cNvSpPr/>
      </dsp:nvSpPr>
      <dsp:spPr>
        <a:xfrm>
          <a:off x="0" y="2707479"/>
          <a:ext cx="5184184" cy="135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Lucinda console"/>
            </a:rPr>
            <a:t>Who will take minutes of the meetings, prepare agendas and secure meeting space?</a:t>
          </a:r>
        </a:p>
      </dsp:txBody>
      <dsp:txXfrm>
        <a:off x="0" y="2707479"/>
        <a:ext cx="5184184" cy="1353739"/>
      </dsp:txXfrm>
    </dsp:sp>
    <dsp:sp modelId="{07A36FFF-8047-4554-AA7E-6C56DB87412A}">
      <dsp:nvSpPr>
        <dsp:cNvPr id="0" name=""/>
        <dsp:cNvSpPr/>
      </dsp:nvSpPr>
      <dsp:spPr>
        <a:xfrm>
          <a:off x="0" y="4061218"/>
          <a:ext cx="5184184" cy="0"/>
        </a:xfrm>
        <a:prstGeom prst="line">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D29D133-0CBE-4883-8417-0FF33C84BA61}">
      <dsp:nvSpPr>
        <dsp:cNvPr id="0" name=""/>
        <dsp:cNvSpPr/>
      </dsp:nvSpPr>
      <dsp:spPr>
        <a:xfrm>
          <a:off x="0" y="4061218"/>
          <a:ext cx="5184184" cy="135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Lucinda console"/>
            </a:rPr>
            <a:t>What supports will the district provide to the group?</a:t>
          </a:r>
        </a:p>
      </dsp:txBody>
      <dsp:txXfrm>
        <a:off x="0" y="4061218"/>
        <a:ext cx="5184184" cy="13537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DCBBA4-6CD6-4F44-99E8-D055C5774016}" type="datetimeFigureOut">
              <a:rPr lang="en-US" smtClean="0"/>
              <a:t>1/24/2022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4F53FC-F800-477E-9A5C-4E3CD366E795}" type="slidenum">
              <a:rPr lang="en-US" smtClean="0"/>
              <a:t>‹#›</a:t>
            </a:fld>
            <a:endParaRPr lang="en-US"/>
          </a:p>
        </p:txBody>
      </p:sp>
    </p:spTree>
    <p:extLst>
      <p:ext uri="{BB962C8B-B14F-4D97-AF65-F5344CB8AC3E}">
        <p14:creationId xmlns:p14="http://schemas.microsoft.com/office/powerpoint/2010/main" val="415712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A76E55-9465-450F-BF0D-0B526EA13B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099" name="Rectangle 3">
            <a:extLst>
              <a:ext uri="{FF2B5EF4-FFF2-40B4-BE49-F238E27FC236}">
                <a16:creationId xmlns="" xmlns:a16="http://schemas.microsoft.com/office/drawing/2014/main" id="{7C5304B0-6467-4B14-B6A1-F5C794DB4DB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6148" name="Rectangle 4">
            <a:extLst>
              <a:ext uri="{FF2B5EF4-FFF2-40B4-BE49-F238E27FC236}">
                <a16:creationId xmlns="" xmlns:a16="http://schemas.microsoft.com/office/drawing/2014/main" id="{8E72D608-8B57-4D27-8E46-315E7B914A6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 xmlns:a16="http://schemas.microsoft.com/office/drawing/2014/main" id="{4EB94A67-75FF-4CF0-A867-FB9B854FA1E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 xmlns:a16="http://schemas.microsoft.com/office/drawing/2014/main" id="{9891C753-861F-4B0E-A860-0CBFC0AD08E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103" name="Rectangle 7">
            <a:extLst>
              <a:ext uri="{FF2B5EF4-FFF2-40B4-BE49-F238E27FC236}">
                <a16:creationId xmlns="" xmlns:a16="http://schemas.microsoft.com/office/drawing/2014/main" id="{03D327E6-48EC-45A4-A3B3-C8E793FEC5C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ADF6889-7CDE-4037-A93F-2F3A4A29D78B}" type="slidenum">
              <a:rPr lang="en-US" altLang="en-US"/>
              <a:pPr>
                <a:defRPr/>
              </a:pPr>
              <a:t>‹#›</a:t>
            </a:fld>
            <a:endParaRPr lang="en-US" altLang="en-US"/>
          </a:p>
        </p:txBody>
      </p:sp>
    </p:spTree>
    <p:extLst>
      <p:ext uri="{BB962C8B-B14F-4D97-AF65-F5344CB8AC3E}">
        <p14:creationId xmlns:p14="http://schemas.microsoft.com/office/powerpoint/2010/main" val="3789909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94" name="Shape 394"/>
          <p:cNvSpPr txBox="1">
            <a:spLocks noGrp="1"/>
          </p:cNvSpPr>
          <p:nvPr>
            <p:ph type="body" idx="1"/>
          </p:nvPr>
        </p:nvSpPr>
        <p:spPr>
          <a:xfrm>
            <a:off x="710248" y="4460167"/>
            <a:ext cx="5681979" cy="4224494"/>
          </a:xfrm>
          <a:prstGeom prst="rect">
            <a:avLst/>
          </a:prstGeom>
          <a:solidFill>
            <a:srgbClr val="FFFFFF"/>
          </a:solidFill>
          <a:ln w="9525" cap="flat" cmpd="sng">
            <a:solidFill>
              <a:srgbClr val="000000"/>
            </a:solidFill>
            <a:prstDash val="solid"/>
            <a:miter lim="8000"/>
            <a:headEnd type="none" w="med" len="med"/>
            <a:tailEnd type="none" w="med" len="med"/>
          </a:ln>
        </p:spPr>
        <p:txBody>
          <a:bodyPr wrap="square" lIns="93327" tIns="46651" rIns="93327" bIns="46651" anchor="t" anchorCtr="0">
            <a:noAutofit/>
          </a:bodyPr>
          <a:lstStyle/>
          <a:p>
            <a:pPr marL="0">
              <a:buSzPct val="25000"/>
              <a:buNone/>
            </a:pPr>
            <a:endParaRPr lang="en-US" sz="1200" dirty="0">
              <a:latin typeface="Times New Roman"/>
              <a:ea typeface="Times New Roman"/>
              <a:cs typeface="Times New Roman"/>
              <a:sym typeface="Times New Roman"/>
            </a:endParaRPr>
          </a:p>
          <a:p>
            <a:pPr marL="0">
              <a:buSzPct val="25000"/>
              <a:buNone/>
            </a:pPr>
            <a:endParaRPr sz="1200" dirty="0">
              <a:latin typeface="Times New Roman"/>
              <a:ea typeface="Times New Roman"/>
              <a:cs typeface="Times New Roman"/>
              <a:sym typeface="Times New Roman"/>
            </a:endParaRPr>
          </a:p>
          <a:p>
            <a:pPr marL="0">
              <a:buSzPct val="25000"/>
              <a:buNone/>
            </a:pPr>
            <a:endParaRPr sz="1200" dirty="0">
              <a:latin typeface="Times New Roman"/>
              <a:ea typeface="Times New Roman"/>
              <a:cs typeface="Times New Roman"/>
              <a:sym typeface="Times New Roman"/>
            </a:endParaRPr>
          </a:p>
          <a:p>
            <a:pPr marL="0">
              <a:buSzPct val="25000"/>
              <a:buNone/>
            </a:pPr>
            <a:endParaRPr sz="1200" dirty="0">
              <a:latin typeface="Times New Roman"/>
              <a:ea typeface="Times New Roman"/>
              <a:cs typeface="Times New Roman"/>
              <a:sym typeface="Times New Roman"/>
            </a:endParaRPr>
          </a:p>
          <a:p>
            <a:pPr marL="0">
              <a:spcBef>
                <a:spcPts val="367"/>
              </a:spcBef>
              <a:buSzPct val="25000"/>
              <a:buNone/>
            </a:pPr>
            <a:endParaRPr sz="1200" dirty="0">
              <a:latin typeface="Times New Roman"/>
              <a:ea typeface="Times New Roman"/>
              <a:cs typeface="Times New Roman"/>
              <a:sym typeface="Times New Roman"/>
            </a:endParaRPr>
          </a:p>
          <a:p>
            <a:pPr marL="0">
              <a:spcBef>
                <a:spcPts val="367"/>
              </a:spcBef>
              <a:buSzPct val="25000"/>
              <a:buNone/>
            </a:pPr>
            <a:r>
              <a:rPr lang="en-US" sz="1200" dirty="0">
                <a:latin typeface="Times New Roman"/>
                <a:ea typeface="Times New Roman"/>
                <a:cs typeface="Times New Roman"/>
                <a:sym typeface="Times New Roman"/>
              </a:rPr>
              <a:t>Change logo no white</a:t>
            </a:r>
          </a:p>
        </p:txBody>
      </p:sp>
    </p:spTree>
    <p:extLst>
      <p:ext uri="{BB962C8B-B14F-4D97-AF65-F5344CB8AC3E}">
        <p14:creationId xmlns:p14="http://schemas.microsoft.com/office/powerpoint/2010/main" val="27958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10</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eaLnBrk="1" hangingPunct="1">
              <a:lnSpc>
                <a:spcPct val="90000"/>
              </a:lnSpc>
            </a:pPr>
            <a:r>
              <a:rPr lang="en-US" altLang="en-US" b="1" dirty="0">
                <a:latin typeface="Arial" panose="020B0604020202020204" pitchFamily="34" charset="0"/>
              </a:rPr>
              <a:t>Questions to Consider</a:t>
            </a:r>
            <a:endParaRPr lang="en-US" altLang="en-US" dirty="0">
              <a:latin typeface="Arial" panose="020B0604020202020204" pitchFamily="34" charset="0"/>
            </a:endParaRPr>
          </a:p>
          <a:p>
            <a:pPr eaLnBrk="1" hangingPunct="1">
              <a:lnSpc>
                <a:spcPct val="90000"/>
              </a:lnSpc>
              <a:buFontTx/>
              <a:buChar char="•"/>
            </a:pPr>
            <a:r>
              <a:rPr lang="en-US" altLang="en-US" dirty="0">
                <a:latin typeface="Arial" panose="020B0604020202020204" pitchFamily="34" charset="0"/>
              </a:rPr>
              <a:t>What is the purpose of this local SEPAC?</a:t>
            </a:r>
          </a:p>
          <a:p>
            <a:pPr lvl="1" eaLnBrk="1" hangingPunct="1">
              <a:lnSpc>
                <a:spcPct val="80000"/>
              </a:lnSpc>
              <a:spcBef>
                <a:spcPct val="0"/>
              </a:spcBef>
              <a:spcAft>
                <a:spcPct val="120000"/>
              </a:spcAft>
            </a:pPr>
            <a:r>
              <a:rPr lang="en-US" altLang="en-US" sz="1000" dirty="0">
                <a:latin typeface="Arial" panose="020B0604020202020204" pitchFamily="34" charset="0"/>
              </a:rPr>
              <a:t>How do you get information ? From whom? What will input be on?  What will be done with it?</a:t>
            </a:r>
          </a:p>
          <a:p>
            <a:pPr eaLnBrk="1" hangingPunct="1">
              <a:lnSpc>
                <a:spcPct val="90000"/>
              </a:lnSpc>
              <a:buFontTx/>
              <a:buChar char="•"/>
            </a:pPr>
            <a:r>
              <a:rPr lang="en-US" altLang="en-US" dirty="0">
                <a:latin typeface="Arial" panose="020B0604020202020204" pitchFamily="34" charset="0"/>
              </a:rPr>
              <a:t>Do we need by-laws? (see samples for specific components)</a:t>
            </a:r>
          </a:p>
          <a:p>
            <a:pPr eaLnBrk="1" hangingPunct="1">
              <a:lnSpc>
                <a:spcPct val="90000"/>
              </a:lnSpc>
              <a:buFontTx/>
              <a:buChar char="•"/>
            </a:pPr>
            <a:r>
              <a:rPr lang="en-US" altLang="en-US" dirty="0">
                <a:latin typeface="Arial" panose="020B0604020202020204" pitchFamily="34" charset="0"/>
              </a:rPr>
              <a:t>How does this group link with other boards/committees?</a:t>
            </a:r>
          </a:p>
          <a:p>
            <a:pPr eaLnBrk="1" hangingPunct="1">
              <a:lnSpc>
                <a:spcPct val="90000"/>
              </a:lnSpc>
              <a:buFontTx/>
              <a:buChar char="•"/>
            </a:pPr>
            <a:r>
              <a:rPr lang="en-US" altLang="en-US" dirty="0">
                <a:latin typeface="Arial" panose="020B0604020202020204" pitchFamily="34" charset="0"/>
              </a:rPr>
              <a:t>How will members be identified? (make-up of the group—diverse populations, agency/community reps, staff,</a:t>
            </a:r>
          </a:p>
          <a:p>
            <a:pPr eaLnBrk="1" hangingPunct="1">
              <a:lnSpc>
                <a:spcPct val="90000"/>
              </a:lnSpc>
            </a:pPr>
            <a:r>
              <a:rPr lang="en-US" altLang="en-US" dirty="0">
                <a:latin typeface="Arial" panose="020B0604020202020204" pitchFamily="34" charset="0"/>
              </a:rPr>
              <a:t>parents, </a:t>
            </a:r>
            <a:r>
              <a:rPr lang="en-US" altLang="en-US" dirty="0" err="1">
                <a:latin typeface="Arial" panose="020B0604020202020204" pitchFamily="34" charset="0"/>
              </a:rPr>
              <a:t>etc</a:t>
            </a:r>
            <a:r>
              <a:rPr lang="en-US" altLang="en-US" dirty="0">
                <a:latin typeface="Arial" panose="020B0604020202020204" pitchFamily="34" charset="0"/>
              </a:rPr>
              <a:t>)</a:t>
            </a:r>
          </a:p>
          <a:p>
            <a:pPr eaLnBrk="1" hangingPunct="1">
              <a:lnSpc>
                <a:spcPct val="90000"/>
              </a:lnSpc>
            </a:pPr>
            <a:endParaRPr lang="en-US" altLang="en-US" dirty="0">
              <a:latin typeface="Arial" panose="020B0604020202020204" pitchFamily="34" charset="0"/>
            </a:endParaRPr>
          </a:p>
          <a:p>
            <a:pPr eaLnBrk="1" hangingPunct="1">
              <a:lnSpc>
                <a:spcPct val="80000"/>
              </a:lnSpc>
              <a:spcBef>
                <a:spcPct val="0"/>
              </a:spcBef>
              <a:spcAft>
                <a:spcPct val="120000"/>
              </a:spcAft>
            </a:pPr>
            <a:r>
              <a:rPr lang="en-US" altLang="en-US" sz="1000" dirty="0">
                <a:latin typeface="Arial" panose="020B0604020202020204" pitchFamily="34" charset="0"/>
              </a:rPr>
              <a:t>Brainstorm </a:t>
            </a:r>
          </a:p>
          <a:p>
            <a:pPr eaLnBrk="1" hangingPunct="1">
              <a:lnSpc>
                <a:spcPct val="80000"/>
              </a:lnSpc>
              <a:spcBef>
                <a:spcPct val="0"/>
              </a:spcBef>
              <a:spcAft>
                <a:spcPct val="120000"/>
              </a:spcAft>
            </a:pPr>
            <a:r>
              <a:rPr lang="en-US" altLang="en-US" sz="1000" dirty="0">
                <a:latin typeface="Arial" panose="020B0604020202020204" pitchFamily="34" charset="0"/>
              </a:rPr>
              <a:t>What is the purpose of this local SEPAG?</a:t>
            </a:r>
          </a:p>
          <a:p>
            <a:pPr eaLnBrk="1" hangingPunct="1">
              <a:lnSpc>
                <a:spcPct val="80000"/>
              </a:lnSpc>
              <a:spcBef>
                <a:spcPct val="0"/>
              </a:spcBef>
              <a:spcAft>
                <a:spcPct val="120000"/>
              </a:spcAft>
            </a:pPr>
            <a:r>
              <a:rPr lang="en-US" altLang="en-US" sz="1000" dirty="0">
                <a:latin typeface="Arial" panose="020B0604020202020204" pitchFamily="34" charset="0"/>
              </a:rPr>
              <a:t>How will you determine the needs and issues to be addressed?</a:t>
            </a:r>
          </a:p>
          <a:p>
            <a:pPr eaLnBrk="1" hangingPunct="1">
              <a:lnSpc>
                <a:spcPct val="80000"/>
              </a:lnSpc>
              <a:spcBef>
                <a:spcPct val="0"/>
              </a:spcBef>
              <a:spcAft>
                <a:spcPct val="120000"/>
              </a:spcAft>
            </a:pPr>
            <a:r>
              <a:rPr lang="en-US" altLang="en-US" sz="1000" dirty="0">
                <a:latin typeface="Arial" panose="020B0604020202020204" pitchFamily="34" charset="0"/>
              </a:rPr>
              <a:t>How will goals be prioritized?</a:t>
            </a:r>
          </a:p>
          <a:p>
            <a:pPr eaLnBrk="1" hangingPunct="1">
              <a:lnSpc>
                <a:spcPct val="80000"/>
              </a:lnSpc>
              <a:spcBef>
                <a:spcPct val="0"/>
              </a:spcBef>
              <a:spcAft>
                <a:spcPct val="120000"/>
              </a:spcAft>
            </a:pPr>
            <a:r>
              <a:rPr lang="en-US" altLang="en-US" sz="1000" dirty="0">
                <a:latin typeface="Arial" panose="020B0604020202020204" pitchFamily="34" charset="0"/>
              </a:rPr>
              <a:t>How will you document progress/success?</a:t>
            </a:r>
          </a:p>
          <a:p>
            <a:pPr eaLnBrk="1" hangingPunct="1">
              <a:lnSpc>
                <a:spcPct val="90000"/>
              </a:lnSpc>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9778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 xmlns:a16="http://schemas.microsoft.com/office/drawing/2014/main" id="{681BF56F-CDC9-4EC9-8752-DFF5E2ADC84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1EEAB9-734B-4B00-8E99-2ED59AC8A4B4}" type="slidenum">
              <a:rPr lang="en-US" altLang="en-US"/>
              <a:pPr>
                <a:spcBef>
                  <a:spcPct val="0"/>
                </a:spcBef>
              </a:pPr>
              <a:t>11</a:t>
            </a:fld>
            <a:endParaRPr lang="en-US" altLang="en-US"/>
          </a:p>
        </p:txBody>
      </p:sp>
      <p:sp>
        <p:nvSpPr>
          <p:cNvPr id="30723" name="Rectangle 2">
            <a:extLst>
              <a:ext uri="{FF2B5EF4-FFF2-40B4-BE49-F238E27FC236}">
                <a16:creationId xmlns="" xmlns:a16="http://schemas.microsoft.com/office/drawing/2014/main" id="{F07C19EE-DC77-4D6C-BAF4-15CAE25E3F7F}"/>
              </a:ext>
            </a:extLst>
          </p:cNvPr>
          <p:cNvSpPr>
            <a:spLocks noGrp="1" noRot="1" noChangeAspect="1" noChangeArrowheads="1" noTextEdit="1"/>
          </p:cNvSpPr>
          <p:nvPr>
            <p:ph type="sldImg"/>
          </p:nvPr>
        </p:nvSpPr>
        <p:spPr>
          <a:ln/>
        </p:spPr>
      </p:sp>
      <p:sp>
        <p:nvSpPr>
          <p:cNvPr id="30724" name="Rectangle 3">
            <a:extLst>
              <a:ext uri="{FF2B5EF4-FFF2-40B4-BE49-F238E27FC236}">
                <a16:creationId xmlns="" xmlns:a16="http://schemas.microsoft.com/office/drawing/2014/main" id="{7324B013-9EF3-4888-9C07-D3D402238725}"/>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FOCUS GROUP</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Input is the key to an effective group – when we think of input, we need to think of how it is built – it is build as a pyramid, when it is strongest, and the arms of input include three factors – how you get input, what topics you need to get input on and what will do with the input…</a:t>
            </a:r>
          </a:p>
          <a:p>
            <a:pPr eaLnBrk="1" hangingPunct="1"/>
            <a:r>
              <a:rPr lang="en-US" altLang="en-US" dirty="0">
                <a:latin typeface="Arial" panose="020B0604020202020204" pitchFamily="34" charset="0"/>
              </a:rPr>
              <a:t>Indicators (Evidence) What evidence will we accept to verify that input has had an impact?  </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help develop effective, responsive educational services;</a:t>
            </a:r>
          </a:p>
          <a:p>
            <a:pPr eaLnBrk="1" hangingPunct="1"/>
            <a:r>
              <a:rPr lang="en-US" altLang="en-US" dirty="0">
                <a:latin typeface="Arial" panose="020B0604020202020204" pitchFamily="34" charset="0"/>
              </a:rPr>
              <a:t>provide a vision for the future;</a:t>
            </a:r>
          </a:p>
          <a:p>
            <a:pPr eaLnBrk="1" hangingPunct="1"/>
            <a:r>
              <a:rPr lang="en-US" altLang="en-US" dirty="0">
                <a:latin typeface="Arial" panose="020B0604020202020204" pitchFamily="34" charset="0"/>
              </a:rPr>
              <a:t>can advocate for system and program changes in ways school district staff cannot;</a:t>
            </a:r>
          </a:p>
          <a:p>
            <a:pPr eaLnBrk="1" hangingPunct="1"/>
            <a:r>
              <a:rPr lang="en-US" altLang="en-US" dirty="0">
                <a:latin typeface="Arial" panose="020B0604020202020204" pitchFamily="34" charset="0"/>
              </a:rPr>
              <a:t>represent community voices</a:t>
            </a:r>
          </a:p>
          <a:p>
            <a:pPr eaLnBrk="1" hangingPunct="1"/>
            <a:r>
              <a:rPr lang="en-US" altLang="en-US" dirty="0">
                <a:latin typeface="Arial" panose="020B0604020202020204" pitchFamily="34" charset="0"/>
              </a:rPr>
              <a:t>feel invested in the school system and the school system becomes</a:t>
            </a:r>
          </a:p>
          <a:p>
            <a:pPr eaLnBrk="1" hangingPunct="1"/>
            <a:r>
              <a:rPr lang="en-US" altLang="en-US" dirty="0">
                <a:latin typeface="Arial" panose="020B0604020202020204" pitchFamily="34" charset="0"/>
              </a:rPr>
              <a:t>more receptive to parent and community needs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Examples of improved outcomes from parent involvement:</a:t>
            </a:r>
          </a:p>
          <a:p>
            <a:pPr eaLnBrk="1" hangingPunct="1"/>
            <a:r>
              <a:rPr lang="en-US" altLang="en-US" sz="1200" dirty="0">
                <a:solidFill>
                  <a:srgbClr val="000000"/>
                </a:solidFill>
                <a:latin typeface="Verdana" panose="020B0604030504040204" pitchFamily="34" charset="0"/>
              </a:rPr>
              <a:t>-improves academics,</a:t>
            </a:r>
            <a:endParaRPr lang="en-US" altLang="en-US" sz="1050" dirty="0">
              <a:solidFill>
                <a:srgbClr val="000000"/>
              </a:solidFill>
              <a:latin typeface="Verdana" panose="020B0604030504040204" pitchFamily="34" charset="0"/>
            </a:endParaRPr>
          </a:p>
          <a:p>
            <a:pPr eaLnBrk="1" hangingPunct="1"/>
            <a:r>
              <a:rPr lang="en-US" altLang="en-US" sz="1200" dirty="0">
                <a:solidFill>
                  <a:srgbClr val="000000"/>
                </a:solidFill>
                <a:latin typeface="Verdana" panose="020B0604030504040204" pitchFamily="34" charset="0"/>
              </a:rPr>
              <a:t>-improves attendance,</a:t>
            </a:r>
            <a:endParaRPr lang="en-US" altLang="en-US" sz="1050" dirty="0">
              <a:solidFill>
                <a:srgbClr val="000000"/>
              </a:solidFill>
              <a:latin typeface="Verdana" panose="020B0604030504040204" pitchFamily="34" charset="0"/>
            </a:endParaRPr>
          </a:p>
          <a:p>
            <a:pPr eaLnBrk="1" hangingPunct="1"/>
            <a:r>
              <a:rPr lang="en-US" altLang="en-US" sz="1200" dirty="0">
                <a:solidFill>
                  <a:srgbClr val="000000"/>
                </a:solidFill>
                <a:latin typeface="Verdana" panose="020B0604030504040204" pitchFamily="34" charset="0"/>
              </a:rPr>
              <a:t>-decreases behavior problems</a:t>
            </a:r>
            <a:endParaRPr lang="en-US" altLang="en-US" sz="1050" dirty="0">
              <a:solidFill>
                <a:srgbClr val="000000"/>
              </a:solidFill>
              <a:latin typeface="Verdana" panose="020B0604030504040204" pitchFamily="34" charset="0"/>
            </a:endParaRPr>
          </a:p>
          <a:p>
            <a:pPr eaLnBrk="1" hangingPunct="1"/>
            <a:r>
              <a:rPr lang="en-US" altLang="en-US" sz="1200" dirty="0">
                <a:solidFill>
                  <a:srgbClr val="000000"/>
                </a:solidFill>
                <a:latin typeface="Verdana" panose="020B0604030504040204" pitchFamily="34" charset="0"/>
              </a:rPr>
              <a:t>-deceases alcohol and drug use</a:t>
            </a:r>
          </a:p>
          <a:p>
            <a:pPr eaLnBrk="1" hangingPunct="1"/>
            <a:endParaRPr lang="en-US" altLang="en-US" sz="1200" dirty="0">
              <a:solidFill>
                <a:srgbClr val="000000"/>
              </a:solidFill>
              <a:latin typeface="Verdana" panose="020B0604030504040204" pitchFamily="34" charset="0"/>
            </a:endParaRPr>
          </a:p>
          <a:p>
            <a:pPr eaLnBrk="1" hangingPunct="1"/>
            <a:r>
              <a:rPr lang="en-US" altLang="en-US" sz="1200" dirty="0">
                <a:solidFill>
                  <a:srgbClr val="000000"/>
                </a:solidFill>
                <a:latin typeface="Verdana" panose="020B0604030504040204" pitchFamily="34" charset="0"/>
              </a:rPr>
              <a:t>From: A New Wave of Evidence: The Impact of School, Family, and Community Connections on Student Achievement , 2002</a:t>
            </a:r>
          </a:p>
          <a:p>
            <a:pPr eaLnBrk="1" hangingPunct="1"/>
            <a:r>
              <a:rPr lang="en-US" altLang="en-US" sz="1200" dirty="0">
                <a:solidFill>
                  <a:srgbClr val="000000"/>
                </a:solidFill>
                <a:latin typeface="Verdana" panose="020B0604030504040204" pitchFamily="34" charset="0"/>
              </a:rPr>
              <a:t>Southwest Educational Development Laboratory, The National Center for Family Community Connections with Schools, Anne T. Henderson &amp; Karen L. Mapp</a:t>
            </a:r>
          </a:p>
          <a:p>
            <a:pPr eaLnBrk="1" hangingPunct="1">
              <a:buFontTx/>
              <a:buChar char="-"/>
            </a:pPr>
            <a:r>
              <a:rPr lang="en-US" altLang="en-US" sz="1200" dirty="0">
                <a:solidFill>
                  <a:srgbClr val="000000"/>
                </a:solidFill>
                <a:latin typeface="Verdana" panose="020B0604030504040204" pitchFamily="34" charset="0"/>
              </a:rPr>
              <a:t>Upgraded school facilities</a:t>
            </a:r>
          </a:p>
          <a:p>
            <a:pPr eaLnBrk="1" hangingPunct="1">
              <a:buFontTx/>
              <a:buChar char="-"/>
            </a:pPr>
            <a:r>
              <a:rPr lang="en-US" altLang="en-US" sz="1200" dirty="0">
                <a:solidFill>
                  <a:srgbClr val="000000"/>
                </a:solidFill>
                <a:latin typeface="Verdana" panose="020B0604030504040204" pitchFamily="34" charset="0"/>
              </a:rPr>
              <a:t>Improved school leadership and staffing</a:t>
            </a:r>
          </a:p>
          <a:p>
            <a:pPr eaLnBrk="1" hangingPunct="1">
              <a:buFontTx/>
              <a:buChar char="-"/>
            </a:pPr>
            <a:r>
              <a:rPr lang="en-US" altLang="en-US" sz="1200" dirty="0">
                <a:solidFill>
                  <a:srgbClr val="000000"/>
                </a:solidFill>
                <a:latin typeface="Verdana" panose="020B0604030504040204" pitchFamily="34" charset="0"/>
              </a:rPr>
              <a:t>New resources and programs to improve teaching and curriculum</a:t>
            </a:r>
          </a:p>
          <a:p>
            <a:pPr eaLnBrk="1" hangingPunct="1">
              <a:buFontTx/>
              <a:buChar char="-"/>
            </a:pPr>
            <a:r>
              <a:rPr lang="en-US" altLang="en-US" sz="1200" dirty="0">
                <a:solidFill>
                  <a:srgbClr val="000000"/>
                </a:solidFill>
                <a:latin typeface="Verdana" panose="020B0604030504040204" pitchFamily="34" charset="0"/>
              </a:rPr>
              <a:t>New funding for after-school programs and family supports</a:t>
            </a:r>
          </a:p>
          <a:p>
            <a:pPr eaLnBrk="1" hangingPunct="1"/>
            <a:endParaRPr lang="en-US" altLang="en-US" sz="1200" dirty="0">
              <a:solidFill>
                <a:srgbClr val="000000"/>
              </a:solidFill>
              <a:latin typeface="Verdana" panose="020B0604030504040204" pitchFamily="34" charset="0"/>
            </a:endParaRPr>
          </a:p>
          <a:p>
            <a:pPr eaLnBrk="1" hangingPunct="1"/>
            <a:r>
              <a:rPr lang="en-US" altLang="en-US" sz="1200" dirty="0">
                <a:solidFill>
                  <a:srgbClr val="000000"/>
                </a:solidFill>
                <a:latin typeface="Verdana" panose="020B0604030504040204" pitchFamily="34" charset="0"/>
              </a:rPr>
              <a:t>From: The Missing Piece of the Proficiency Puzzle: Recommendations for Involving Families and Community in Improving Student Achievement, Commissioner’s Parents Advisory Council Report to the Kentucky Department of Education , June 2007</a:t>
            </a:r>
          </a:p>
          <a:p>
            <a:pPr eaLnBrk="1" hangingPunct="1">
              <a:buFont typeface="Times" panose="02020603050405020304" pitchFamily="18" charset="0"/>
              <a:buChar char="•"/>
            </a:pPr>
            <a:r>
              <a:rPr lang="en-US" altLang="en-US" sz="1200" dirty="0">
                <a:solidFill>
                  <a:srgbClr val="000000"/>
                </a:solidFill>
                <a:latin typeface="Verdana" panose="020B0604030504040204" pitchFamily="34" charset="0"/>
              </a:rPr>
              <a:t>Earn higher grades and test scores, and enroll in higher-level programs</a:t>
            </a:r>
          </a:p>
          <a:p>
            <a:pPr eaLnBrk="1" hangingPunct="1">
              <a:buFont typeface="Times" panose="02020603050405020304" pitchFamily="18" charset="0"/>
              <a:buChar char="•"/>
            </a:pPr>
            <a:r>
              <a:rPr lang="en-US" altLang="en-US" sz="1200" dirty="0">
                <a:solidFill>
                  <a:srgbClr val="000000"/>
                </a:solidFill>
                <a:latin typeface="Verdana" panose="020B0604030504040204" pitchFamily="34" charset="0"/>
              </a:rPr>
              <a:t>Be promoted, pass their classes, and earn credits</a:t>
            </a:r>
          </a:p>
          <a:p>
            <a:pPr eaLnBrk="1" hangingPunct="1">
              <a:buFont typeface="Times" panose="02020603050405020304" pitchFamily="18" charset="0"/>
              <a:buChar char="•"/>
            </a:pPr>
            <a:r>
              <a:rPr lang="en-US" altLang="en-US" sz="1200" dirty="0">
                <a:solidFill>
                  <a:srgbClr val="000000"/>
                </a:solidFill>
                <a:latin typeface="Verdana" panose="020B0604030504040204" pitchFamily="34" charset="0"/>
              </a:rPr>
              <a:t>Attend school regularly </a:t>
            </a:r>
          </a:p>
          <a:p>
            <a:pPr eaLnBrk="1" hangingPunct="1">
              <a:buFont typeface="Times" panose="02020603050405020304" pitchFamily="18" charset="0"/>
              <a:buChar char="•"/>
            </a:pPr>
            <a:r>
              <a:rPr lang="en-US" altLang="en-US" sz="1200" dirty="0">
                <a:solidFill>
                  <a:srgbClr val="000000"/>
                </a:solidFill>
                <a:latin typeface="Verdana" panose="020B0604030504040204" pitchFamily="34" charset="0"/>
              </a:rPr>
              <a:t>Have better social skills, show improved behavior, and adapt well to school</a:t>
            </a:r>
          </a:p>
          <a:p>
            <a:pPr eaLnBrk="1" hangingPunct="1">
              <a:buFont typeface="Times" panose="02020603050405020304" pitchFamily="18" charset="0"/>
              <a:buChar char="•"/>
            </a:pPr>
            <a:r>
              <a:rPr lang="en-US" altLang="en-US" sz="1200" dirty="0">
                <a:solidFill>
                  <a:srgbClr val="000000"/>
                </a:solidFill>
                <a:latin typeface="Verdana" panose="020B0604030504040204" pitchFamily="34" charset="0"/>
              </a:rPr>
              <a:t>Graduate and go on to post-secondary education</a:t>
            </a:r>
          </a:p>
          <a:p>
            <a:pPr eaLnBrk="1" hangingPunct="1">
              <a:buFontTx/>
              <a:buChar char="-"/>
            </a:pPr>
            <a:endParaRPr lang="en-US" altLang="en-US" sz="1200" dirty="0">
              <a:solidFill>
                <a:srgbClr val="000000"/>
              </a:solidFill>
              <a:latin typeface="Verdana" panose="020B0604030504040204" pitchFamily="34" charset="0"/>
            </a:endParaRPr>
          </a:p>
          <a:p>
            <a:pPr eaLnBrk="1" hangingPunct="1"/>
            <a:r>
              <a:rPr lang="en-US" altLang="en-US" dirty="0">
                <a:latin typeface="Arial" panose="020B0604020202020204" pitchFamily="34" charset="0"/>
              </a:rPr>
              <a:t>A parent advisory group has a different role than a support group or a more general parent group..</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don’t want to eliminate what may be working in the district to address other needs.  There may be both an advisory group and a support group in districts.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Information </a:t>
            </a:r>
            <a:r>
              <a:rPr lang="en-US" altLang="en-US" dirty="0" err="1">
                <a:latin typeface="Arial" panose="020B0604020202020204" pitchFamily="34" charset="0"/>
              </a:rPr>
              <a:t>ect</a:t>
            </a:r>
            <a:r>
              <a:rPr lang="en-US" altLang="en-US" dirty="0">
                <a:latin typeface="Arial" panose="020B0604020202020204" pitchFamily="34" charset="0"/>
              </a:rPr>
              <a:t>. Is not the work of a SEPAG,  other groups and organizations should be doing this kind of actual work.  Members who want to do those things could look for other groups and organizations in which to participate. </a:t>
            </a:r>
          </a:p>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 xmlns:a16="http://schemas.microsoft.com/office/drawing/2014/main" id="{0E0FC311-AB19-460C-8B16-319D6E41FE8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8DB23F-9D7A-4B03-9E65-14118CFC4B6C}" type="slidenum">
              <a:rPr lang="en-US" altLang="en-US"/>
              <a:pPr>
                <a:spcBef>
                  <a:spcPct val="0"/>
                </a:spcBef>
              </a:pPr>
              <a:t>12</a:t>
            </a:fld>
            <a:endParaRPr lang="en-US" altLang="en-US"/>
          </a:p>
        </p:txBody>
      </p:sp>
      <p:sp>
        <p:nvSpPr>
          <p:cNvPr id="34819" name="Rectangle 2">
            <a:extLst>
              <a:ext uri="{FF2B5EF4-FFF2-40B4-BE49-F238E27FC236}">
                <a16:creationId xmlns="" xmlns:a16="http://schemas.microsoft.com/office/drawing/2014/main" id="{AA29CB27-5673-4E1E-A3F5-0E38932E6D80}"/>
              </a:ext>
            </a:extLst>
          </p:cNvPr>
          <p:cNvSpPr>
            <a:spLocks noGrp="1" noRot="1" noChangeAspect="1" noChangeArrowheads="1" noTextEdit="1"/>
          </p:cNvSpPr>
          <p:nvPr>
            <p:ph type="sldImg"/>
          </p:nvPr>
        </p:nvSpPr>
        <p:spPr>
          <a:ln/>
        </p:spPr>
      </p:sp>
      <p:sp>
        <p:nvSpPr>
          <p:cNvPr id="34820" name="Rectangle 3">
            <a:extLst>
              <a:ext uri="{FF2B5EF4-FFF2-40B4-BE49-F238E27FC236}">
                <a16:creationId xmlns="" xmlns:a16="http://schemas.microsoft.com/office/drawing/2014/main" id="{612DAF42-601F-4A61-BD4A-AEC0D99D3EF3}"/>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Allow time for the activity and report out.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Give an example to start people working on the tool.  Get some feedback on what people came up with.</a:t>
            </a:r>
          </a:p>
          <a:p>
            <a:pPr eaLnBrk="1" hangingPunct="1"/>
            <a:endParaRPr lang="en-US" altLang="en-US" dirty="0">
              <a:latin typeface="Arial" panose="020B0604020202020204" pitchFamily="34" charset="0"/>
            </a:endParaRPr>
          </a:p>
          <a:p>
            <a:pPr eaLnBrk="1" hangingPunct="1">
              <a:lnSpc>
                <a:spcPct val="90000"/>
              </a:lnSpc>
            </a:pPr>
            <a:r>
              <a:rPr lang="en-US" altLang="en-US" sz="1200" dirty="0"/>
              <a:t>District policies and procedures</a:t>
            </a:r>
          </a:p>
          <a:p>
            <a:pPr eaLnBrk="1" hangingPunct="1">
              <a:lnSpc>
                <a:spcPct val="90000"/>
              </a:lnSpc>
            </a:pPr>
            <a:r>
              <a:rPr lang="en-US" altLang="en-US" sz="1200" dirty="0"/>
              <a:t>Funding issues</a:t>
            </a:r>
          </a:p>
          <a:p>
            <a:pPr eaLnBrk="1" hangingPunct="1">
              <a:lnSpc>
                <a:spcPct val="90000"/>
              </a:lnSpc>
            </a:pPr>
            <a:r>
              <a:rPr lang="en-US" altLang="en-US" sz="1200" dirty="0"/>
              <a:t>Staffing</a:t>
            </a:r>
          </a:p>
          <a:p>
            <a:pPr eaLnBrk="1" hangingPunct="1">
              <a:lnSpc>
                <a:spcPct val="90000"/>
              </a:lnSpc>
            </a:pPr>
            <a:r>
              <a:rPr lang="en-US" altLang="en-US" sz="1200" dirty="0"/>
              <a:t>Professional development needs</a:t>
            </a:r>
          </a:p>
          <a:p>
            <a:pPr eaLnBrk="1" hangingPunct="1">
              <a:lnSpc>
                <a:spcPct val="90000"/>
              </a:lnSpc>
            </a:pPr>
            <a:r>
              <a:rPr lang="en-US" altLang="en-US" sz="1200" dirty="0"/>
              <a:t>Facility issues; such as accessibility, location of programs</a:t>
            </a:r>
          </a:p>
          <a:p>
            <a:pPr eaLnBrk="1" hangingPunct="1">
              <a:lnSpc>
                <a:spcPct val="90000"/>
              </a:lnSpc>
            </a:pPr>
            <a:r>
              <a:rPr lang="en-US" altLang="en-US" sz="1200" dirty="0"/>
              <a:t>Inclusion/ LRE</a:t>
            </a:r>
          </a:p>
          <a:p>
            <a:pPr eaLnBrk="1" hangingPunct="1">
              <a:lnSpc>
                <a:spcPct val="90000"/>
              </a:lnSpc>
            </a:pPr>
            <a:r>
              <a:rPr lang="en-US" altLang="en-US" sz="1200" dirty="0"/>
              <a:t>Transition</a:t>
            </a:r>
          </a:p>
          <a:p>
            <a:pPr eaLnBrk="1" hangingPunct="1">
              <a:lnSpc>
                <a:spcPct val="90000"/>
              </a:lnSpc>
            </a:pPr>
            <a:r>
              <a:rPr lang="en-US" altLang="en-US" sz="1200" dirty="0"/>
              <a:t>Related services</a:t>
            </a:r>
          </a:p>
          <a:p>
            <a:pPr eaLnBrk="1" hangingPunct="1">
              <a:lnSpc>
                <a:spcPct val="90000"/>
              </a:lnSpc>
            </a:pPr>
            <a:r>
              <a:rPr lang="en-US" altLang="en-US" sz="1200" dirty="0"/>
              <a:t>Extended school year</a:t>
            </a:r>
          </a:p>
          <a:p>
            <a:pPr eaLnBrk="1" hangingPunct="1">
              <a:lnSpc>
                <a:spcPct val="90000"/>
              </a:lnSpc>
            </a:pPr>
            <a:endParaRPr lang="en-US" altLang="en-US" sz="1200" dirty="0"/>
          </a:p>
          <a:p>
            <a:pPr eaLnBrk="1" hangingPunct="1"/>
            <a:r>
              <a:rPr lang="en-US" altLang="en-US" b="1" i="1" dirty="0">
                <a:latin typeface="Arial" panose="020B0604020202020204" pitchFamily="34" charset="0"/>
              </a:rPr>
              <a:t>Special Education is a very specialized field that can benefit from a local SEPAC with a variety of knowledge including; community resources, disability law, understanding of different disabilities, student transitions, surrogate parenting, assistive technology, and other fields.  Inviting parents who bring in their own expertise and who are willing to find and bring in other experts can add a vast level of expertise to an advisory council.</a:t>
            </a:r>
          </a:p>
          <a:p>
            <a:pPr eaLnBrk="1" hangingPunct="1"/>
            <a:endParaRPr lang="en-US" altLang="en-US" b="1" i="1" dirty="0">
              <a:latin typeface="Arial" panose="020B0604020202020204" pitchFamily="34" charset="0"/>
            </a:endParaRPr>
          </a:p>
          <a:p>
            <a:pPr eaLnBrk="1" hangingPunct="1"/>
            <a:r>
              <a:rPr lang="en-US" altLang="en-US" b="1" dirty="0">
                <a:latin typeface="Arial" panose="020B0604020202020204" pitchFamily="34" charset="0"/>
              </a:rPr>
              <a:t>Why have an “advisory council”?</a:t>
            </a:r>
            <a:endParaRPr lang="en-US" altLang="en-US" dirty="0">
              <a:latin typeface="Arial" panose="020B0604020202020204" pitchFamily="34" charset="0"/>
            </a:endParaRPr>
          </a:p>
          <a:p>
            <a:pPr eaLnBrk="1" hangingPunct="1"/>
            <a:r>
              <a:rPr lang="en-US" altLang="en-US" dirty="0">
                <a:latin typeface="Arial" panose="020B0604020202020204" pitchFamily="34" charset="0"/>
              </a:rPr>
              <a:t>• A local SEPAC can extend connections and support into a broader segment of the</a:t>
            </a:r>
          </a:p>
          <a:p>
            <a:pPr eaLnBrk="1" hangingPunct="1"/>
            <a:r>
              <a:rPr lang="en-US" altLang="en-US" dirty="0">
                <a:latin typeface="Arial" panose="020B0604020202020204" pitchFamily="34" charset="0"/>
              </a:rPr>
              <a:t>community</a:t>
            </a:r>
          </a:p>
          <a:p>
            <a:pPr eaLnBrk="1" hangingPunct="1"/>
            <a:r>
              <a:rPr lang="en-US" altLang="en-US" dirty="0">
                <a:latin typeface="Arial" panose="020B0604020202020204" pitchFamily="34" charset="0"/>
              </a:rPr>
              <a:t>• The local SEPAC offers recommendations and advice to the governing board of</a:t>
            </a:r>
          </a:p>
          <a:p>
            <a:pPr eaLnBrk="1" hangingPunct="1"/>
            <a:r>
              <a:rPr lang="en-US" altLang="en-US" dirty="0">
                <a:latin typeface="Arial" panose="020B0604020202020204" pitchFamily="34" charset="0"/>
              </a:rPr>
              <a:t>education</a:t>
            </a:r>
          </a:p>
          <a:p>
            <a:pPr eaLnBrk="1" hangingPunct="1"/>
            <a:r>
              <a:rPr lang="en-US" altLang="en-US" dirty="0">
                <a:latin typeface="Arial" panose="020B0604020202020204" pitchFamily="34" charset="0"/>
              </a:rPr>
              <a:t>• You may recruit members who can offer assistance and advice.</a:t>
            </a:r>
          </a:p>
          <a:p>
            <a:pPr eaLnBrk="1" hangingPunct="1">
              <a:lnSpc>
                <a:spcPct val="90000"/>
              </a:lnSpc>
            </a:pPr>
            <a:endParaRPr lang="en-US" altLang="en-US" sz="1200"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13</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Meeting logistics</a:t>
            </a:r>
          </a:p>
          <a:p>
            <a:pPr lvl="1" eaLnBrk="1" hangingPunct="1"/>
            <a:r>
              <a:rPr lang="en-US" altLang="en-US" dirty="0">
                <a:latin typeface="Arial" panose="020B0604020202020204" pitchFamily="34" charset="0"/>
              </a:rPr>
              <a:t>Frequency? Time of day? How many meetings annually? Accessible location?</a:t>
            </a:r>
          </a:p>
          <a:p>
            <a:pPr lvl="1" eaLnBrk="1" hangingPunct="1"/>
            <a:r>
              <a:rPr lang="en-US" altLang="en-US" dirty="0">
                <a:latin typeface="Arial" panose="020B0604020202020204" pitchFamily="34" charset="0"/>
              </a:rPr>
              <a:t>Who can attend meetings?</a:t>
            </a:r>
          </a:p>
          <a:p>
            <a:pPr eaLnBrk="1" hangingPunct="1"/>
            <a:r>
              <a:rPr lang="en-US" altLang="en-US" dirty="0">
                <a:latin typeface="Arial" panose="020B0604020202020204" pitchFamily="34" charset="0"/>
              </a:rPr>
              <a:t>Meeting format and structure</a:t>
            </a:r>
          </a:p>
          <a:p>
            <a:pPr lvl="1" eaLnBrk="1" hangingPunct="1"/>
            <a:r>
              <a:rPr lang="en-US" altLang="en-US" dirty="0">
                <a:latin typeface="Arial" panose="020B0604020202020204" pitchFamily="34" charset="0"/>
              </a:rPr>
              <a:t>Agendas, how to conduct a meeting, building consensus, minutes</a:t>
            </a:r>
          </a:p>
          <a:p>
            <a:pPr lvl="1" eaLnBrk="1" hangingPunct="1"/>
            <a:r>
              <a:rPr lang="en-US" altLang="en-US" dirty="0">
                <a:latin typeface="Arial" panose="020B0604020202020204" pitchFamily="34" charset="0"/>
              </a:rPr>
              <a:t>Agenda can be very important to help groups stay focused. </a:t>
            </a:r>
          </a:p>
          <a:p>
            <a:pPr eaLnBrk="1" hangingPunct="1"/>
            <a:r>
              <a:rPr lang="en-US" altLang="en-US" dirty="0">
                <a:solidFill>
                  <a:schemeClr val="folHlink"/>
                </a:solidFill>
                <a:latin typeface="Arial" panose="020B0604020202020204" pitchFamily="34" charset="0"/>
              </a:rPr>
              <a:t>How does this group communicate with other boards/committees in the district?</a:t>
            </a:r>
          </a:p>
          <a:p>
            <a:pPr eaLnBrk="1" hangingPunct="1"/>
            <a:endParaRPr lang="en-US" altLang="en-US" dirty="0">
              <a:solidFill>
                <a:schemeClr val="folHlink"/>
              </a:solidFill>
              <a:latin typeface="Arial" panose="020B0604020202020204" pitchFamily="34" charset="0"/>
            </a:endParaRPr>
          </a:p>
          <a:p>
            <a:pPr eaLnBrk="1" hangingPunct="1"/>
            <a:r>
              <a:rPr lang="en-US" altLang="en-US" dirty="0">
                <a:latin typeface="Arial" panose="020B0604020202020204" pitchFamily="34" charset="0"/>
              </a:rPr>
              <a:t>Frequency, time of day</a:t>
            </a:r>
          </a:p>
          <a:p>
            <a:pPr eaLnBrk="1" hangingPunct="1"/>
            <a:r>
              <a:rPr lang="en-US" altLang="en-US" dirty="0">
                <a:latin typeface="Arial" panose="020B0604020202020204" pitchFamily="34" charset="0"/>
              </a:rPr>
              <a:t>Childcare</a:t>
            </a:r>
          </a:p>
          <a:p>
            <a:pPr eaLnBrk="1" hangingPunct="1"/>
            <a:r>
              <a:rPr lang="en-US" altLang="en-US" dirty="0">
                <a:latin typeface="Arial" panose="020B0604020202020204" pitchFamily="34" charset="0"/>
              </a:rPr>
              <a:t>Posted publicly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 facilitator?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Subcommittees?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 will the facilitator be trained?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is the role of the director?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Terms of leadership? How will they be determined?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Clerical support/materials/mailing, refreshments….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Professional development funds?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Leadership</a:t>
            </a:r>
          </a:p>
          <a:p>
            <a:pPr lvl="1" eaLnBrk="1" hangingPunct="1"/>
            <a:r>
              <a:rPr lang="en-US" altLang="en-US" dirty="0">
                <a:latin typeface="Arial" panose="020B0604020202020204" pitchFamily="34" charset="0"/>
              </a:rPr>
              <a:t>What roles are needed?</a:t>
            </a:r>
          </a:p>
          <a:p>
            <a:pPr lvl="1" eaLnBrk="1" hangingPunct="1"/>
            <a:r>
              <a:rPr lang="en-US" altLang="en-US" dirty="0">
                <a:latin typeface="Arial" panose="020B0604020202020204" pitchFamily="34" charset="0"/>
              </a:rPr>
              <a:t>How will roles be determined?</a:t>
            </a:r>
          </a:p>
          <a:p>
            <a:pPr lvl="1" eaLnBrk="1" hangingPunct="1"/>
            <a:r>
              <a:rPr lang="en-US" altLang="en-US" dirty="0">
                <a:latin typeface="Arial" panose="020B0604020202020204" pitchFamily="34" charset="0"/>
              </a:rPr>
              <a:t>Will there be one leader or co-facilitators?</a:t>
            </a:r>
          </a:p>
          <a:p>
            <a:pPr lvl="1" eaLnBrk="1" hangingPunct="1"/>
            <a:r>
              <a:rPr lang="en-US" altLang="en-US" dirty="0">
                <a:latin typeface="Arial" panose="020B0604020202020204" pitchFamily="34" charset="0"/>
              </a:rPr>
              <a:t>How will terms of leadership be determined?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0810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 xmlns:a16="http://schemas.microsoft.com/office/drawing/2014/main" id="{78111B18-5D98-4A60-B986-59C0263C173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5B620-7F45-4D68-AADB-1F172C7EBE88}" type="slidenum">
              <a:rPr lang="en-US" altLang="en-US"/>
              <a:pPr>
                <a:spcBef>
                  <a:spcPct val="0"/>
                </a:spcBef>
              </a:pPr>
              <a:t>14</a:t>
            </a:fld>
            <a:endParaRPr lang="en-US" altLang="en-US"/>
          </a:p>
        </p:txBody>
      </p:sp>
      <p:sp>
        <p:nvSpPr>
          <p:cNvPr id="59395" name="Rectangle 2">
            <a:extLst>
              <a:ext uri="{FF2B5EF4-FFF2-40B4-BE49-F238E27FC236}">
                <a16:creationId xmlns="" xmlns:a16="http://schemas.microsoft.com/office/drawing/2014/main" id="{9835B03F-B23D-4BF1-95F7-D65FE3DA9BA7}"/>
              </a:ext>
            </a:extLst>
          </p:cNvPr>
          <p:cNvSpPr>
            <a:spLocks noGrp="1" noRot="1" noChangeAspect="1" noChangeArrowheads="1" noTextEdit="1"/>
          </p:cNvSpPr>
          <p:nvPr>
            <p:ph type="sldImg"/>
          </p:nvPr>
        </p:nvSpPr>
        <p:spPr>
          <a:ln/>
        </p:spPr>
      </p:sp>
      <p:sp>
        <p:nvSpPr>
          <p:cNvPr id="59396" name="Rectangle 3">
            <a:extLst>
              <a:ext uri="{FF2B5EF4-FFF2-40B4-BE49-F238E27FC236}">
                <a16:creationId xmlns="" xmlns:a16="http://schemas.microsoft.com/office/drawing/2014/main" id="{03A42EA2-C458-4400-AA49-3295F354BAA4}"/>
              </a:ext>
            </a:extLst>
          </p:cNvPr>
          <p:cNvSpPr>
            <a:spLocks noGrp="1" noChangeArrowheads="1"/>
          </p:cNvSpPr>
          <p:nvPr>
            <p:ph type="body" idx="1"/>
          </p:nvPr>
        </p:nvSpPr>
        <p:spPr>
          <a:noFill/>
        </p:spPr>
        <p:txBody>
          <a:bodyPr/>
          <a:lstStyle/>
          <a:p>
            <a:pPr eaLnBrk="1" hangingPunct="1">
              <a:lnSpc>
                <a:spcPct val="90000"/>
              </a:lnSpc>
            </a:pPr>
            <a:r>
              <a:rPr lang="en-US" altLang="en-US" sz="900" dirty="0"/>
              <a:t>Announce meeting dates and agenda items early enough to give interested parties an opportunity to plan to attend.</a:t>
            </a:r>
          </a:p>
          <a:p>
            <a:pPr eaLnBrk="1" hangingPunct="1">
              <a:lnSpc>
                <a:spcPct val="90000"/>
              </a:lnSpc>
            </a:pPr>
            <a:r>
              <a:rPr lang="en-US" altLang="en-US" sz="900" dirty="0"/>
              <a:t>Create opportunities for active participation.</a:t>
            </a:r>
          </a:p>
          <a:p>
            <a:pPr eaLnBrk="1" hangingPunct="1">
              <a:lnSpc>
                <a:spcPct val="90000"/>
              </a:lnSpc>
            </a:pPr>
            <a:r>
              <a:rPr lang="en-US" altLang="en-US" sz="900" dirty="0"/>
              <a:t>Build agendas with input from multiple people.</a:t>
            </a:r>
          </a:p>
          <a:p>
            <a:pPr eaLnBrk="1" hangingPunct="1">
              <a:lnSpc>
                <a:spcPct val="90000"/>
              </a:lnSpc>
            </a:pPr>
            <a:r>
              <a:rPr lang="en-US" altLang="en-US" sz="900" dirty="0"/>
              <a:t>Group members should support the use of “people first” language in reference to individuals with disabilities. </a:t>
            </a:r>
          </a:p>
          <a:p>
            <a:pPr eaLnBrk="1" hangingPunct="1">
              <a:lnSpc>
                <a:spcPct val="90000"/>
              </a:lnSpc>
            </a:pPr>
            <a:endParaRPr lang="en-US" altLang="en-US" sz="900" dirty="0"/>
          </a:p>
          <a:p>
            <a:pPr eaLnBrk="1" hangingPunct="1"/>
            <a:r>
              <a:rPr lang="en-US" altLang="en-US" sz="900" dirty="0"/>
              <a:t>Official minutes should be kept on all group meetings and should be made available on request.</a:t>
            </a:r>
          </a:p>
          <a:p>
            <a:pPr eaLnBrk="1" hangingPunct="1"/>
            <a:r>
              <a:rPr lang="en-US" altLang="en-US" sz="900" dirty="0"/>
              <a:t>Hold regular meetings at least quarterly.</a:t>
            </a:r>
          </a:p>
          <a:p>
            <a:pPr eaLnBrk="1" hangingPunct="1"/>
            <a:r>
              <a:rPr lang="en-US" altLang="en-US" sz="900" dirty="0"/>
              <a:t>Start and end meetings on time.</a:t>
            </a:r>
          </a:p>
          <a:p>
            <a:pPr eaLnBrk="1" hangingPunct="1"/>
            <a:r>
              <a:rPr lang="en-US" altLang="en-US" sz="900" dirty="0"/>
              <a:t>As a group, agree on the process for making decisions.</a:t>
            </a:r>
          </a:p>
          <a:p>
            <a:pPr eaLnBrk="1" hangingPunct="1">
              <a:lnSpc>
                <a:spcPct val="90000"/>
              </a:lnSpc>
            </a:pPr>
            <a:endParaRPr lang="en-US" altLang="en-US" sz="900" dirty="0"/>
          </a:p>
          <a:p>
            <a:pPr eaLnBrk="1" hangingPunct="1"/>
            <a:endParaRPr lang="en-US" altLang="en-US" sz="900"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15</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How will members be </a:t>
            </a:r>
            <a:r>
              <a:rPr lang="en-US" altLang="en-US" b="1" u="sng" dirty="0">
                <a:latin typeface="Arial" panose="020B0604020202020204" pitchFamily="34" charset="0"/>
              </a:rPr>
              <a:t>identified</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 will you assure a cross section of parents?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 will members be </a:t>
            </a:r>
            <a:r>
              <a:rPr lang="en-US" altLang="en-US" b="1" u="sng" dirty="0">
                <a:latin typeface="Arial" panose="020B0604020202020204" pitchFamily="34" charset="0"/>
              </a:rPr>
              <a:t>recruited</a:t>
            </a:r>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 will you </a:t>
            </a:r>
            <a:r>
              <a:rPr lang="en-US" altLang="en-US" b="1" u="sng" dirty="0">
                <a:latin typeface="Arial" panose="020B0604020202020204" pitchFamily="34" charset="0"/>
              </a:rPr>
              <a:t>select </a:t>
            </a:r>
            <a:r>
              <a:rPr lang="en-US" altLang="en-US" dirty="0">
                <a:latin typeface="Arial" panose="020B0604020202020204" pitchFamily="34" charset="0"/>
              </a:rPr>
              <a:t>members when there is limited availability?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roles and responsibilities will members have? </a:t>
            </a:r>
          </a:p>
          <a:p>
            <a:pPr lvl="1" eaLnBrk="1" hangingPunct="1"/>
            <a:r>
              <a:rPr lang="en-US" altLang="en-US" dirty="0">
                <a:latin typeface="Arial" panose="020B0604020202020204" pitchFamily="34" charset="0"/>
              </a:rPr>
              <a:t>Length of service</a:t>
            </a:r>
          </a:p>
          <a:p>
            <a:pPr eaLnBrk="1" hangingPunct="1"/>
            <a:r>
              <a:rPr lang="en-US" altLang="en-US" dirty="0">
                <a:latin typeface="Arial" panose="020B0604020202020204" pitchFamily="34" charset="0"/>
              </a:rPr>
              <a:t>How many members constitute an effective committee?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Voluntary/ by invitation/ appointed/ formal appointments/elected</a:t>
            </a:r>
          </a:p>
          <a:p>
            <a:pPr eaLnBrk="1" hangingPunct="1"/>
            <a:r>
              <a:rPr lang="en-US" altLang="en-US" dirty="0">
                <a:latin typeface="Arial" panose="020B0604020202020204" pitchFamily="34" charset="0"/>
              </a:rPr>
              <a:t>Recruited from an existing group</a:t>
            </a:r>
          </a:p>
          <a:p>
            <a:pPr eaLnBrk="1" hangingPunct="1"/>
            <a:r>
              <a:rPr lang="en-US" altLang="en-US" dirty="0">
                <a:latin typeface="Arial" panose="020B0604020202020204" pitchFamily="34" charset="0"/>
              </a:rPr>
              <a:t> a representative form the support group on the advisory group</a:t>
            </a:r>
          </a:p>
          <a:p>
            <a:pPr eaLnBrk="1" hangingPunct="1"/>
            <a:r>
              <a:rPr lang="en-US" altLang="en-US" dirty="0">
                <a:latin typeface="Arial" panose="020B0604020202020204" pitchFamily="34" charset="0"/>
              </a:rPr>
              <a:t>A representative from the regional group on the committee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Attend regular meetings participate in discussions</a:t>
            </a:r>
          </a:p>
          <a:p>
            <a:pPr eaLnBrk="1" hangingPunct="1"/>
            <a:r>
              <a:rPr lang="en-US" altLang="en-US" dirty="0">
                <a:latin typeface="Arial" panose="020B0604020202020204" pitchFamily="34" charset="0"/>
              </a:rPr>
              <a:t>Become informed of the issues</a:t>
            </a:r>
          </a:p>
          <a:p>
            <a:pPr eaLnBrk="1" hangingPunct="1"/>
            <a:endParaRPr lang="en-US" altLang="en-US" dirty="0">
              <a:latin typeface="Arial" panose="020B0604020202020204" pitchFamily="34" charset="0"/>
            </a:endParaRPr>
          </a:p>
          <a:p>
            <a:pPr eaLnBrk="1" hangingPunct="1">
              <a:lnSpc>
                <a:spcPct val="90000"/>
              </a:lnSpc>
              <a:buFont typeface="Wingdings" panose="05000000000000000000" pitchFamily="2" charset="2"/>
              <a:buChar char="Ø"/>
            </a:pPr>
            <a:r>
              <a:rPr lang="en-US" altLang="en-US" sz="1200" dirty="0"/>
              <a:t>A majority of members should be parents or caregivers of children receiving special education services. </a:t>
            </a:r>
          </a:p>
          <a:p>
            <a:pPr eaLnBrk="1" hangingPunct="1">
              <a:lnSpc>
                <a:spcPct val="90000"/>
              </a:lnSpc>
              <a:buFont typeface="Wingdings" panose="05000000000000000000" pitchFamily="2" charset="2"/>
              <a:buChar char="Ø"/>
            </a:pPr>
            <a:r>
              <a:rPr lang="en-US" altLang="en-US" sz="1200" dirty="0"/>
              <a:t>Be sure to include families of children in out-of-district placements.</a:t>
            </a:r>
          </a:p>
          <a:p>
            <a:pPr eaLnBrk="1" hangingPunct="1">
              <a:lnSpc>
                <a:spcPct val="90000"/>
              </a:lnSpc>
              <a:buFont typeface="Wingdings" panose="05000000000000000000" pitchFamily="2" charset="2"/>
              <a:buChar char="Ø"/>
            </a:pPr>
            <a:r>
              <a:rPr lang="en-US" altLang="en-US" sz="1200" dirty="0"/>
              <a:t>Include students receiving special education services or former recipients as members.</a:t>
            </a:r>
          </a:p>
          <a:p>
            <a:pPr eaLnBrk="1" hangingPunct="1">
              <a:lnSpc>
                <a:spcPct val="90000"/>
              </a:lnSpc>
              <a:buFont typeface="Wingdings" panose="05000000000000000000" pitchFamily="2" charset="2"/>
              <a:buChar char="Ø"/>
            </a:pPr>
            <a:endParaRPr lang="en-US" altLang="en-US" sz="1200" dirty="0"/>
          </a:p>
          <a:p>
            <a:pPr eaLnBrk="1" hangingPunct="1"/>
            <a:r>
              <a:rPr lang="en-US" altLang="en-US" dirty="0">
                <a:latin typeface="Arial" panose="020B0604020202020204" pitchFamily="34" charset="0"/>
              </a:rPr>
              <a:t>Broad based and diverse membership.  Membership could include the following:</a:t>
            </a:r>
          </a:p>
          <a:p>
            <a:pPr eaLnBrk="1" hangingPunct="1"/>
            <a:r>
              <a:rPr lang="en-US" altLang="en-US" dirty="0">
                <a:latin typeface="Arial" panose="020B0604020202020204" pitchFamily="34" charset="0"/>
              </a:rPr>
              <a:t>Parents including representation from the cultural groups in the community</a:t>
            </a:r>
          </a:p>
          <a:p>
            <a:pPr eaLnBrk="1" hangingPunct="1"/>
            <a:r>
              <a:rPr lang="en-US" altLang="en-US" dirty="0">
                <a:latin typeface="Arial" panose="020B0604020202020204" pitchFamily="34" charset="0"/>
              </a:rPr>
              <a:t>Someone from a local governing board</a:t>
            </a:r>
          </a:p>
          <a:p>
            <a:pPr eaLnBrk="1" hangingPunct="1"/>
            <a:r>
              <a:rPr lang="en-US" altLang="en-US" dirty="0">
                <a:latin typeface="Arial" panose="020B0604020202020204" pitchFamily="34" charset="0"/>
              </a:rPr>
              <a:t>Community representation such as service providers, business, </a:t>
            </a:r>
            <a:r>
              <a:rPr lang="en-US" altLang="en-US" dirty="0" err="1">
                <a:latin typeface="Arial" panose="020B0604020202020204" pitchFamily="34" charset="0"/>
              </a:rPr>
              <a:t>ect</a:t>
            </a:r>
            <a:r>
              <a:rPr lang="en-US" altLang="en-US" dirty="0">
                <a:latin typeface="Arial" panose="020B0604020202020204" pitchFamily="34" charset="0"/>
              </a:rPr>
              <a:t>.</a:t>
            </a:r>
          </a:p>
          <a:p>
            <a:pPr eaLnBrk="1" hangingPunct="1"/>
            <a:r>
              <a:rPr lang="en-US" altLang="en-US" dirty="0">
                <a:latin typeface="Arial" panose="020B0604020202020204" pitchFamily="34" charset="0"/>
              </a:rPr>
              <a:t>Professional from the school district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NOTE: No Parent of a child with a disability should be excluded from the group or excluded from giving input.</a:t>
            </a:r>
          </a:p>
          <a:p>
            <a:pPr eaLnBrk="1" hangingPunct="1">
              <a:lnSpc>
                <a:spcPct val="90000"/>
              </a:lnSpc>
              <a:buFont typeface="Wingdings" panose="05000000000000000000" pitchFamily="2" charset="2"/>
              <a:buNone/>
            </a:pPr>
            <a:endParaRPr lang="en-US" altLang="en-US" sz="1200" dirty="0"/>
          </a:p>
          <a:p>
            <a:pPr eaLnBrk="1" hangingPunct="1"/>
            <a:r>
              <a:rPr lang="en-US" altLang="en-US" dirty="0">
                <a:latin typeface="Arial" panose="020B0604020202020204" pitchFamily="34" charset="0"/>
              </a:rPr>
              <a:t>SPAN brought this recommendation to the Special Education Law Practitioners and Education Law Center uses it.</a:t>
            </a:r>
          </a:p>
          <a:p>
            <a:pPr eaLnBrk="1" hangingPunct="1"/>
            <a:r>
              <a:rPr lang="en-US" altLang="en-US" dirty="0">
                <a:latin typeface="Arial" panose="020B0604020202020204" pitchFamily="34" charset="0"/>
              </a:rPr>
              <a:t>Handouts of articles Hard to reach Families and Special Groups</a:t>
            </a:r>
          </a:p>
          <a:p>
            <a:pPr eaLnBrk="1" hangingPunct="1">
              <a:lnSpc>
                <a:spcPct val="90000"/>
              </a:lnSpc>
              <a:buFont typeface="Wingdings" panose="05000000000000000000" pitchFamily="2" charset="2"/>
              <a:buNone/>
            </a:pPr>
            <a:endParaRPr lang="en-US" altLang="en-US" sz="1200" dirty="0"/>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230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16</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The group should gather data before setting goals and priorities.  The director of special services can be a resource by reporting to the group on the “state-of-the-district”, state monitoring and implementation plans and other topical issues.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3706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17</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Resources</a:t>
            </a:r>
          </a:p>
          <a:p>
            <a:pPr lvl="1" eaLnBrk="1" hangingPunct="1"/>
            <a:r>
              <a:rPr lang="en-US" altLang="en-US" dirty="0">
                <a:latin typeface="Arial" panose="020B0604020202020204" pitchFamily="34" charset="0"/>
              </a:rPr>
              <a:t>What supports must be in place to make the SEPAG operate smoothly?</a:t>
            </a:r>
          </a:p>
          <a:p>
            <a:pPr lvl="1" eaLnBrk="1" hangingPunct="1"/>
            <a:r>
              <a:rPr lang="en-US" altLang="en-US" dirty="0">
                <a:latin typeface="Arial" panose="020B0604020202020204" pitchFamily="34" charset="0"/>
              </a:rPr>
              <a:t>What supports are available to encourage parent and staff participation</a:t>
            </a:r>
          </a:p>
        </p:txBody>
      </p:sp>
    </p:spTree>
    <p:extLst>
      <p:ext uri="{BB962C8B-B14F-4D97-AF65-F5344CB8AC3E}">
        <p14:creationId xmlns:p14="http://schemas.microsoft.com/office/powerpoint/2010/main" val="1795976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F6889-7CDE-4037-A93F-2F3A4A29D78B}" type="slidenum">
              <a:rPr lang="en-US" altLang="en-US" smtClean="0"/>
              <a:pPr>
                <a:defRPr/>
              </a:pPr>
              <a:t>18</a:t>
            </a:fld>
            <a:endParaRPr lang="en-US" altLang="en-US"/>
          </a:p>
        </p:txBody>
      </p:sp>
    </p:spTree>
    <p:extLst>
      <p:ext uri="{BB962C8B-B14F-4D97-AF65-F5344CB8AC3E}">
        <p14:creationId xmlns:p14="http://schemas.microsoft.com/office/powerpoint/2010/main" val="319865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 xmlns:a16="http://schemas.microsoft.com/office/drawing/2014/main" id="{96AE86F0-97EB-4DA9-95C7-EEAA0830479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29F49E-EC1F-4121-8283-B51CDFF56C5E}" type="slidenum">
              <a:rPr lang="en-US" altLang="en-US"/>
              <a:pPr>
                <a:spcBef>
                  <a:spcPct val="0"/>
                </a:spcBef>
              </a:pPr>
              <a:t>19</a:t>
            </a:fld>
            <a:endParaRPr lang="en-US" altLang="en-US"/>
          </a:p>
        </p:txBody>
      </p:sp>
      <p:sp>
        <p:nvSpPr>
          <p:cNvPr id="67587" name="Rectangle 2">
            <a:extLst>
              <a:ext uri="{FF2B5EF4-FFF2-40B4-BE49-F238E27FC236}">
                <a16:creationId xmlns="" xmlns:a16="http://schemas.microsoft.com/office/drawing/2014/main" id="{F2BDFD5A-747E-4ACA-AAAE-A91570F33868}"/>
              </a:ext>
            </a:extLst>
          </p:cNvPr>
          <p:cNvSpPr>
            <a:spLocks noGrp="1" noRot="1" noChangeAspect="1" noChangeArrowheads="1" noTextEdit="1"/>
          </p:cNvSpPr>
          <p:nvPr>
            <p:ph type="sldImg"/>
          </p:nvPr>
        </p:nvSpPr>
        <p:spPr>
          <a:ln/>
        </p:spPr>
      </p:sp>
      <p:sp>
        <p:nvSpPr>
          <p:cNvPr id="67588" name="Rectangle 3">
            <a:extLst>
              <a:ext uri="{FF2B5EF4-FFF2-40B4-BE49-F238E27FC236}">
                <a16:creationId xmlns="" xmlns:a16="http://schemas.microsoft.com/office/drawing/2014/main" id="{2057E89D-EE62-4D9A-8A23-8F3BC527618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Give participants time to digest, tell them to take a moment to jot down some notes right now.  Open it up for questions.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USE WORKSHOP REFLECTION TOOL then discuss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266825" y="698500"/>
            <a:ext cx="4664075" cy="3498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09" name="Shape 409"/>
          <p:cNvSpPr txBox="1">
            <a:spLocks noGrp="1"/>
          </p:cNvSpPr>
          <p:nvPr>
            <p:ph type="body" idx="1"/>
          </p:nvPr>
        </p:nvSpPr>
        <p:spPr>
          <a:xfrm>
            <a:off x="720112" y="4431310"/>
            <a:ext cx="5757605" cy="4197238"/>
          </a:xfrm>
          <a:prstGeom prst="rect">
            <a:avLst/>
          </a:prstGeom>
          <a:noFill/>
          <a:ln>
            <a:noFill/>
          </a:ln>
        </p:spPr>
        <p:txBody>
          <a:bodyPr wrap="square" lIns="93327" tIns="46651" rIns="93327" bIns="46651" anchor="t" anchorCtr="0">
            <a:noAutofit/>
          </a:bodyPr>
          <a:lstStyle/>
          <a:p>
            <a:pPr marL="0">
              <a:buClr>
                <a:schemeClr val="lt1"/>
              </a:buClr>
              <a:buSzPct val="25000"/>
              <a:buNone/>
            </a:pPr>
            <a:endParaRPr lang="en-US" sz="1200" dirty="0">
              <a:solidFill>
                <a:srgbClr val="FFFFFF"/>
              </a:solidFill>
              <a:latin typeface="Tahoma"/>
              <a:ea typeface="Tahoma"/>
              <a:cs typeface="Tahoma"/>
              <a:sym typeface="Tahoma"/>
            </a:endParaRPr>
          </a:p>
          <a:p>
            <a:pPr marL="0">
              <a:spcBef>
                <a:spcPts val="367"/>
              </a:spcBef>
              <a:buClr>
                <a:schemeClr val="lt1"/>
              </a:buClr>
              <a:buSzPct val="25000"/>
              <a:buNone/>
            </a:pPr>
            <a:r>
              <a:rPr lang="en-US" sz="1200" dirty="0">
                <a:solidFill>
                  <a:srgbClr val="000000"/>
                </a:solidFill>
                <a:latin typeface="Tahoma"/>
                <a:ea typeface="Tahoma"/>
                <a:cs typeface="Tahoma"/>
                <a:sym typeface="Tahoma"/>
              </a:rPr>
              <a:t>The </a:t>
            </a:r>
            <a:r>
              <a:rPr lang="en-US" sz="1200" b="1" dirty="0">
                <a:solidFill>
                  <a:srgbClr val="000000"/>
                </a:solidFill>
                <a:latin typeface="Tahoma"/>
                <a:ea typeface="Tahoma"/>
                <a:cs typeface="Tahoma"/>
                <a:sym typeface="Tahoma"/>
              </a:rPr>
              <a:t>START Project</a:t>
            </a:r>
            <a:r>
              <a:rPr lang="en-US" sz="1200" dirty="0">
                <a:solidFill>
                  <a:srgbClr val="000000"/>
                </a:solidFill>
                <a:latin typeface="Tahoma"/>
                <a:ea typeface="Tahoma"/>
                <a:cs typeface="Tahoma"/>
                <a:sym typeface="Tahoma"/>
              </a:rPr>
              <a:t> is funded by the NJ DOE OSEPD and offers programs and services that </a:t>
            </a:r>
            <a:r>
              <a:rPr lang="en-US" sz="1200" b="1" dirty="0">
                <a:solidFill>
                  <a:srgbClr val="000000"/>
                </a:solidFill>
                <a:latin typeface="Tahoma"/>
                <a:ea typeface="Tahoma"/>
                <a:cs typeface="Tahoma"/>
                <a:sym typeface="Tahoma"/>
              </a:rPr>
              <a:t>support the engagement of families</a:t>
            </a:r>
            <a:r>
              <a:rPr lang="en-US" sz="1200" dirty="0">
                <a:solidFill>
                  <a:srgbClr val="000000"/>
                </a:solidFill>
                <a:latin typeface="Tahoma"/>
                <a:ea typeface="Tahoma"/>
                <a:cs typeface="Tahoma"/>
                <a:sym typeface="Tahoma"/>
              </a:rPr>
              <a:t> </a:t>
            </a:r>
            <a:r>
              <a:rPr lang="en-US" sz="1200" b="1" dirty="0">
                <a:solidFill>
                  <a:srgbClr val="000000"/>
                </a:solidFill>
                <a:latin typeface="Tahoma"/>
                <a:ea typeface="Tahoma"/>
                <a:cs typeface="Tahoma"/>
                <a:sym typeface="Tahoma"/>
              </a:rPr>
              <a:t>to improve outcomes for students</a:t>
            </a:r>
            <a:r>
              <a:rPr lang="en-US" sz="1200" dirty="0">
                <a:solidFill>
                  <a:srgbClr val="000000"/>
                </a:solidFill>
                <a:latin typeface="Tahoma"/>
                <a:ea typeface="Tahoma"/>
                <a:cs typeface="Tahoma"/>
                <a:sym typeface="Tahoma"/>
              </a:rPr>
              <a:t>,</a:t>
            </a:r>
            <a:r>
              <a:rPr lang="en-US" sz="1200" b="1" dirty="0">
                <a:solidFill>
                  <a:srgbClr val="000000"/>
                </a:solidFill>
                <a:latin typeface="Tahoma"/>
                <a:ea typeface="Tahoma"/>
                <a:cs typeface="Tahoma"/>
                <a:sym typeface="Tahoma"/>
              </a:rPr>
              <a:t> </a:t>
            </a:r>
            <a:r>
              <a:rPr lang="en-US" sz="1200" dirty="0">
                <a:solidFill>
                  <a:srgbClr val="000000"/>
                </a:solidFill>
                <a:latin typeface="Tahoma"/>
                <a:ea typeface="Tahoma"/>
                <a:cs typeface="Tahoma"/>
                <a:sym typeface="Tahoma"/>
              </a:rPr>
              <a:t>including developing and supporting special education parent advisory and support groups in communities and school districts. </a:t>
            </a:r>
          </a:p>
          <a:p>
            <a:pPr marL="0">
              <a:spcBef>
                <a:spcPts val="367"/>
              </a:spcBef>
              <a:buClr>
                <a:schemeClr val="lt1"/>
              </a:buClr>
              <a:buSzPct val="25000"/>
              <a:buNone/>
            </a:pPr>
            <a:r>
              <a:rPr lang="en-US" sz="1200" b="1" dirty="0">
                <a:solidFill>
                  <a:srgbClr val="000000"/>
                </a:solidFill>
                <a:latin typeface="Tahoma"/>
                <a:ea typeface="Tahoma"/>
                <a:cs typeface="Tahoma"/>
                <a:sym typeface="Tahoma"/>
              </a:rPr>
              <a:t>We help parents to:</a:t>
            </a:r>
          </a:p>
          <a:p>
            <a:pPr marL="0">
              <a:spcBef>
                <a:spcPts val="367"/>
              </a:spcBef>
              <a:buClr>
                <a:schemeClr val="lt1"/>
              </a:buClr>
              <a:buSzPct val="25000"/>
              <a:buNone/>
            </a:pPr>
            <a:r>
              <a:rPr lang="en-US" sz="1200" dirty="0">
                <a:solidFill>
                  <a:srgbClr val="000000"/>
                </a:solidFill>
                <a:latin typeface="Tahoma"/>
                <a:ea typeface="Tahoma"/>
                <a:cs typeface="Tahoma"/>
                <a:sym typeface="Tahoma"/>
              </a:rPr>
              <a:t>Become informed and active participants in their child’s education</a:t>
            </a:r>
          </a:p>
          <a:p>
            <a:pPr marL="0">
              <a:spcBef>
                <a:spcPts val="367"/>
              </a:spcBef>
              <a:buClr>
                <a:schemeClr val="lt1"/>
              </a:buClr>
              <a:buSzPct val="25000"/>
              <a:buNone/>
            </a:pPr>
            <a:r>
              <a:rPr lang="en-US" sz="1200" dirty="0">
                <a:solidFill>
                  <a:srgbClr val="000000"/>
                </a:solidFill>
                <a:latin typeface="Tahoma"/>
                <a:ea typeface="Tahoma"/>
                <a:cs typeface="Tahoma"/>
                <a:sym typeface="Tahoma"/>
              </a:rPr>
              <a:t>Partner with educators in improving educational programs for students with disabilities, particularly in the area of inclusion</a:t>
            </a:r>
          </a:p>
          <a:p>
            <a:pPr marL="0">
              <a:spcBef>
                <a:spcPts val="367"/>
              </a:spcBef>
              <a:buClr>
                <a:schemeClr val="lt1"/>
              </a:buClr>
              <a:buSzPct val="25000"/>
              <a:buNone/>
            </a:pPr>
            <a:r>
              <a:rPr lang="en-US" sz="1200" dirty="0">
                <a:solidFill>
                  <a:srgbClr val="000000"/>
                </a:solidFill>
                <a:latin typeface="Tahoma"/>
                <a:ea typeface="Tahoma"/>
                <a:cs typeface="Tahoma"/>
                <a:sym typeface="Tahoma"/>
              </a:rPr>
              <a:t>Start and strengthen special education parent advisory groups or parent support groups in your area. </a:t>
            </a:r>
          </a:p>
          <a:p>
            <a:pPr marL="0">
              <a:spcBef>
                <a:spcPts val="367"/>
              </a:spcBef>
              <a:buSzPct val="25000"/>
              <a:buNone/>
            </a:pPr>
            <a:endParaRPr sz="12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3459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sldNum" idx="12"/>
          </p:nvPr>
        </p:nvSpPr>
        <p:spPr>
          <a:xfrm>
            <a:off x="4077347" y="8859412"/>
            <a:ext cx="3118842" cy="466536"/>
          </a:xfrm>
          <a:prstGeom prst="rect">
            <a:avLst/>
          </a:prstGeom>
          <a:noFill/>
          <a:ln>
            <a:noFill/>
          </a:ln>
        </p:spPr>
        <p:txBody>
          <a:bodyPr wrap="square" lIns="93327" tIns="46651" rIns="93327" bIns="46651" anchor="t" anchorCtr="0">
            <a:noAutofit/>
          </a:bodyPr>
          <a:lstStyle/>
          <a:p>
            <a:pPr>
              <a:buClr>
                <a:srgbClr val="000000"/>
              </a:buClr>
              <a:buSzPct val="25000"/>
            </a:pPr>
            <a:fld id="{00000000-1234-1234-1234-123412341234}" type="slidenum">
              <a:rPr lang="en-US" sz="2400">
                <a:latin typeface="Times New Roman"/>
                <a:ea typeface="Times New Roman"/>
                <a:cs typeface="Times New Roman"/>
                <a:sym typeface="Times New Roman"/>
              </a:rPr>
              <a:pPr>
                <a:buClr>
                  <a:srgbClr val="000000"/>
                </a:buClr>
                <a:buSzPct val="25000"/>
              </a:pPr>
              <a:t>20</a:t>
            </a:fld>
            <a:endParaRPr lang="en-US" sz="2400">
              <a:latin typeface="Times New Roman"/>
              <a:ea typeface="Times New Roman"/>
              <a:cs typeface="Times New Roman"/>
              <a:sym typeface="Times New Roman"/>
            </a:endParaRPr>
          </a:p>
        </p:txBody>
      </p:sp>
      <p:sp>
        <p:nvSpPr>
          <p:cNvPr id="692" name="Shape 692"/>
          <p:cNvSpPr>
            <a:spLocks noGrp="1" noRot="1" noChangeAspect="1"/>
          </p:cNvSpPr>
          <p:nvPr>
            <p:ph type="sldImg" idx="2"/>
          </p:nvPr>
        </p:nvSpPr>
        <p:spPr>
          <a:xfrm>
            <a:off x="1266825" y="698500"/>
            <a:ext cx="4664075" cy="3498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3" name="Shape 693"/>
          <p:cNvSpPr txBox="1">
            <a:spLocks noGrp="1"/>
          </p:cNvSpPr>
          <p:nvPr>
            <p:ph type="body" idx="1"/>
          </p:nvPr>
        </p:nvSpPr>
        <p:spPr>
          <a:xfrm>
            <a:off x="720112" y="4431310"/>
            <a:ext cx="5757605" cy="4197238"/>
          </a:xfrm>
          <a:prstGeom prst="rect">
            <a:avLst/>
          </a:prstGeom>
          <a:noFill/>
          <a:ln>
            <a:noFill/>
          </a:ln>
        </p:spPr>
        <p:txBody>
          <a:bodyPr wrap="square" lIns="0" tIns="0" rIns="0" bIns="0" anchor="t" anchorCtr="0">
            <a:noAutofit/>
          </a:bodyPr>
          <a:lstStyle/>
          <a:p>
            <a:pPr marL="0" indent="-71303">
              <a:lnSpc>
                <a:spcPct val="115000"/>
              </a:lnSpc>
              <a:buNone/>
            </a:pPr>
            <a:endParaRPr lang="en-US" sz="1600" dirty="0"/>
          </a:p>
          <a:p>
            <a:pPr marL="0">
              <a:lnSpc>
                <a:spcPct val="95000"/>
              </a:lnSpc>
              <a:buClr>
                <a:srgbClr val="000000"/>
              </a:buClr>
              <a:buSzPct val="25000"/>
              <a:buNone/>
            </a:pPr>
            <a:endParaRPr dirty="0"/>
          </a:p>
          <a:p>
            <a:pPr marL="0">
              <a:lnSpc>
                <a:spcPct val="95000"/>
              </a:lnSpc>
              <a:buClr>
                <a:srgbClr val="000000"/>
              </a:buClr>
              <a:buSzPct val="25000"/>
              <a:buNone/>
            </a:pPr>
            <a:endParaRPr dirty="0"/>
          </a:p>
        </p:txBody>
      </p:sp>
    </p:spTree>
    <p:extLst>
      <p:ext uri="{BB962C8B-B14F-4D97-AF65-F5344CB8AC3E}">
        <p14:creationId xmlns:p14="http://schemas.microsoft.com/office/powerpoint/2010/main" val="355529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2418BEBA-162B-48B1-878D-6E1EA6F14FC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E86B39-F13A-4AB4-AAC7-48A75312F421}" type="slidenum">
              <a:rPr lang="en-US" altLang="en-US"/>
              <a:pPr>
                <a:spcBef>
                  <a:spcPct val="0"/>
                </a:spcBef>
              </a:pPr>
              <a:t>3</a:t>
            </a:fld>
            <a:endParaRPr lang="en-US" altLang="en-US"/>
          </a:p>
        </p:txBody>
      </p:sp>
      <p:sp>
        <p:nvSpPr>
          <p:cNvPr id="16387" name="Rectangle 2">
            <a:extLst>
              <a:ext uri="{FF2B5EF4-FFF2-40B4-BE49-F238E27FC236}">
                <a16:creationId xmlns="" xmlns:a16="http://schemas.microsoft.com/office/drawing/2014/main" id="{29FC7AD7-9264-4F45-9DD8-94E8AA08E1FD}"/>
              </a:ext>
            </a:extLst>
          </p:cNvPr>
          <p:cNvSpPr>
            <a:spLocks noGrp="1" noRot="1" noChangeAspect="1" noChangeArrowheads="1" noTextEdit="1"/>
          </p:cNvSpPr>
          <p:nvPr>
            <p:ph type="sldImg"/>
          </p:nvPr>
        </p:nvSpPr>
        <p:spPr>
          <a:ln/>
        </p:spPr>
      </p:sp>
      <p:sp>
        <p:nvSpPr>
          <p:cNvPr id="16388" name="Rectangle 3">
            <a:extLst>
              <a:ext uri="{FF2B5EF4-FFF2-40B4-BE49-F238E27FC236}">
                <a16:creationId xmlns="" xmlns:a16="http://schemas.microsoft.com/office/drawing/2014/main" id="{46ED87DD-E577-43F7-AF0C-4834317730FA}"/>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Note the word “shall”  which means the district is required to fulfill this requirement.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Reauthorization of IDEA 2004, at that time State Code changed to include SEPAC.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change was effective in Sept. 2006.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Based many of the </a:t>
            </a:r>
            <a:r>
              <a:rPr lang="en-US" altLang="en-US" dirty="0" err="1">
                <a:latin typeface="Arial" panose="020B0604020202020204" pitchFamily="34" charset="0"/>
              </a:rPr>
              <a:t>suggtions</a:t>
            </a:r>
            <a:r>
              <a:rPr lang="en-US" altLang="en-US" dirty="0">
                <a:latin typeface="Arial" panose="020B0604020202020204" pitchFamily="34" charset="0"/>
              </a:rPr>
              <a:t> and questions to consider on work out of Minn.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Districts are at many different places in this process.  This is not a uniform process, having over 600 school districts in NJ.  These will indeed look different in different districts.  And it really is about partnering to come up with solutions for your community.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Suggestions and we realize that there is a lot of work to be done in many places in NJ.</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 xmlns:a16="http://schemas.microsoft.com/office/drawing/2014/main" id="{40D5292F-A249-49EA-87CF-0076E69BBFD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3317E0-2746-4757-8CCC-9AAFFB2AD6DA}" type="slidenum">
              <a:rPr lang="en-US" altLang="en-US"/>
              <a:pPr>
                <a:spcBef>
                  <a:spcPct val="0"/>
                </a:spcBef>
              </a:pPr>
              <a:t>4</a:t>
            </a:fld>
            <a:endParaRPr lang="en-US" altLang="en-US"/>
          </a:p>
        </p:txBody>
      </p:sp>
      <p:sp>
        <p:nvSpPr>
          <p:cNvPr id="24579" name="Rectangle 2">
            <a:extLst>
              <a:ext uri="{FF2B5EF4-FFF2-40B4-BE49-F238E27FC236}">
                <a16:creationId xmlns="" xmlns:a16="http://schemas.microsoft.com/office/drawing/2014/main" id="{63889531-6969-4AC9-B2F1-08F17B8594AE}"/>
              </a:ext>
            </a:extLst>
          </p:cNvPr>
          <p:cNvSpPr>
            <a:spLocks noGrp="1" noRot="1" noChangeAspect="1" noChangeArrowheads="1" noTextEdit="1"/>
          </p:cNvSpPr>
          <p:nvPr>
            <p:ph type="sldImg"/>
          </p:nvPr>
        </p:nvSpPr>
        <p:spPr>
          <a:ln/>
        </p:spPr>
      </p:sp>
      <p:sp>
        <p:nvSpPr>
          <p:cNvPr id="24580" name="Rectangle 3">
            <a:extLst>
              <a:ext uri="{FF2B5EF4-FFF2-40B4-BE49-F238E27FC236}">
                <a16:creationId xmlns="" xmlns:a16="http://schemas.microsoft.com/office/drawing/2014/main" id="{7DDD8C50-56AA-4767-A362-1F843EF08AC5}"/>
              </a:ext>
            </a:extLst>
          </p:cNvPr>
          <p:cNvSpPr>
            <a:spLocks noGrp="1" noChangeArrowheads="1"/>
          </p:cNvSpPr>
          <p:nvPr>
            <p:ph type="body" idx="1"/>
          </p:nvPr>
        </p:nvSpPr>
        <p:spPr>
          <a:noFill/>
        </p:spPr>
        <p:txBody>
          <a:bodyPr/>
          <a:lstStyle/>
          <a:p>
            <a:pPr eaLnBrk="1" hangingPunct="1"/>
            <a:r>
              <a:rPr lang="en-US" altLang="en-US" dirty="0">
                <a:latin typeface="Times New Roman" panose="02020603050405020304" pitchFamily="18" charset="0"/>
              </a:rPr>
              <a:t>To increase the involvement of families of children with special needs in making recommendations on special education policy</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To advise on matters that pertain to the education, health and safety of children with special needs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To create effective change based on parental input</a:t>
            </a:r>
          </a:p>
          <a:p>
            <a:pPr eaLnBrk="1" hangingPunct="1"/>
            <a:endParaRPr lang="en-US" altLang="en-US" dirty="0">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The group should discuss how their feedback and suggestions will be shared and what is the expectation regarding a response.</a:t>
            </a:r>
          </a:p>
          <a:p>
            <a:pPr eaLnBrk="1" hangingPunct="1"/>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 xmlns:a16="http://schemas.microsoft.com/office/drawing/2014/main" id="{26DA84C7-6EE6-4D53-B838-B4DE309BB08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100684-1C2B-4C86-B70B-4FB56E0C31FB}" type="slidenum">
              <a:rPr lang="en-US" altLang="en-US"/>
              <a:pPr>
                <a:spcBef>
                  <a:spcPct val="0"/>
                </a:spcBef>
              </a:pPr>
              <a:t>5</a:t>
            </a:fld>
            <a:endParaRPr lang="en-US" altLang="en-US"/>
          </a:p>
        </p:txBody>
      </p:sp>
      <p:sp>
        <p:nvSpPr>
          <p:cNvPr id="18435" name="Rectangle 2">
            <a:extLst>
              <a:ext uri="{FF2B5EF4-FFF2-40B4-BE49-F238E27FC236}">
                <a16:creationId xmlns="" xmlns:a16="http://schemas.microsoft.com/office/drawing/2014/main" id="{F0AE86F0-9D28-4D51-953F-D7380792DF0F}"/>
              </a:ext>
            </a:extLst>
          </p:cNvPr>
          <p:cNvSpPr>
            <a:spLocks noGrp="1" noRot="1" noChangeAspect="1" noChangeArrowheads="1" noTextEdit="1"/>
          </p:cNvSpPr>
          <p:nvPr>
            <p:ph type="sldImg"/>
          </p:nvPr>
        </p:nvSpPr>
        <p:spPr>
          <a:ln/>
        </p:spPr>
      </p:sp>
      <p:sp>
        <p:nvSpPr>
          <p:cNvPr id="18436" name="Rectangle 3">
            <a:extLst>
              <a:ext uri="{FF2B5EF4-FFF2-40B4-BE49-F238E27FC236}">
                <a16:creationId xmlns="" xmlns:a16="http://schemas.microsoft.com/office/drawing/2014/main" id="{CDD9A405-87D7-4987-A881-B41314CFEAF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Does the district encourage input from families?</a:t>
            </a:r>
          </a:p>
          <a:p>
            <a:pPr eaLnBrk="1" hangingPunct="1"/>
            <a:r>
              <a:rPr lang="en-US" altLang="en-US" dirty="0">
                <a:latin typeface="Arial" panose="020B0604020202020204" pitchFamily="34" charset="0"/>
              </a:rPr>
              <a:t>Is it clear to families </a:t>
            </a:r>
            <a:r>
              <a:rPr lang="en-US" altLang="en-US" b="1" dirty="0">
                <a:latin typeface="Arial" panose="020B0604020202020204" pitchFamily="34" charset="0"/>
              </a:rPr>
              <a:t>how </a:t>
            </a:r>
            <a:r>
              <a:rPr lang="en-US" altLang="en-US" dirty="0">
                <a:latin typeface="Arial" panose="020B0604020202020204" pitchFamily="34" charset="0"/>
              </a:rPr>
              <a:t>they can share information?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Stress the importance of the big picture.</a:t>
            </a:r>
          </a:p>
          <a:p>
            <a:pPr eaLnBrk="1" hangingPunct="1"/>
            <a:r>
              <a:rPr lang="en-US" altLang="en-US" dirty="0">
                <a:latin typeface="Arial" panose="020B0604020202020204" pitchFamily="34" charset="0"/>
              </a:rPr>
              <a:t>Difference between an issue that is individual and should be resolved through the IEP process as opposed to a systemic issue.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Can mention any up coming START workshops that address collaboration &amp; involvement.</a:t>
            </a:r>
          </a:p>
          <a:p>
            <a:pPr eaLnBrk="1" hangingPunct="1"/>
            <a:endParaRPr lang="en-US"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Is there a process in place to allow for effective sharing of information and experiences?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9A8FAEE7-4BF2-4D70-902D-D0C776AF76A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8E2CB7-0F6D-4B0A-9BE9-8E39CCD24CBA}" type="slidenum">
              <a:rPr lang="en-US" altLang="en-US"/>
              <a:pPr>
                <a:spcBef>
                  <a:spcPct val="0"/>
                </a:spcBef>
              </a:pPr>
              <a:t>6</a:t>
            </a:fld>
            <a:endParaRPr lang="en-US" altLang="en-US"/>
          </a:p>
        </p:txBody>
      </p:sp>
      <p:sp>
        <p:nvSpPr>
          <p:cNvPr id="38915" name="Rectangle 2">
            <a:extLst>
              <a:ext uri="{FF2B5EF4-FFF2-40B4-BE49-F238E27FC236}">
                <a16:creationId xmlns="" xmlns:a16="http://schemas.microsoft.com/office/drawing/2014/main" id="{5E1AA97B-24AF-4DFB-A100-1351F55267DA}"/>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3B75A79B-C1D8-483B-B56C-4B9DCD91AF00}"/>
              </a:ext>
            </a:extLst>
          </p:cNvPr>
          <p:cNvSpPr>
            <a:spLocks noGrp="1" noChangeArrowheads="1"/>
          </p:cNvSpPr>
          <p:nvPr>
            <p:ph type="body" idx="1"/>
          </p:nvPr>
        </p:nvSpPr>
        <p:spPr>
          <a:noFill/>
        </p:spPr>
        <p:txBody>
          <a:bodyPr/>
          <a:lstStyle/>
          <a:p>
            <a:pPr eaLnBrk="1" hangingPunct="1">
              <a:lnSpc>
                <a:spcPct val="80000"/>
              </a:lnSpc>
            </a:pPr>
            <a:r>
              <a:rPr lang="en-US" altLang="en-US" sz="800" b="1">
                <a:latin typeface="Arial" panose="020B0604020202020204" pitchFamily="34" charset="0"/>
              </a:rPr>
              <a:t>Identify Potential Barriers- following are some examples:</a:t>
            </a:r>
          </a:p>
          <a:p>
            <a:pPr eaLnBrk="1" hangingPunct="1">
              <a:lnSpc>
                <a:spcPct val="80000"/>
              </a:lnSpc>
            </a:pPr>
            <a:r>
              <a:rPr lang="en-US" altLang="en-US" sz="800" b="1">
                <a:latin typeface="Arial" panose="020B0604020202020204" pitchFamily="34" charset="0"/>
              </a:rPr>
              <a:t>1. Professional attitudes</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‘This isn’t what I learned in school’ </a:t>
            </a:r>
            <a:r>
              <a:rPr lang="en-US" altLang="en-US" sz="800">
                <a:latin typeface="Arial" panose="020B0604020202020204" pitchFamily="34" charset="0"/>
              </a:rPr>
              <a:t>– parents as partners may be threatening</a:t>
            </a:r>
          </a:p>
          <a:p>
            <a:pPr eaLnBrk="1" hangingPunct="1">
              <a:lnSpc>
                <a:spcPct val="80000"/>
              </a:lnSpc>
            </a:pPr>
            <a:r>
              <a:rPr lang="en-US" altLang="en-US" sz="800">
                <a:latin typeface="Arial" panose="020B0604020202020204" pitchFamily="34" charset="0"/>
              </a:rPr>
              <a:t>‘</a:t>
            </a:r>
            <a:r>
              <a:rPr lang="en-US" altLang="en-US" sz="800" i="1">
                <a:latin typeface="Arial" panose="020B0604020202020204" pitchFamily="34" charset="0"/>
              </a:rPr>
              <a:t>Who’s more knowledgeable?’</a:t>
            </a:r>
            <a:r>
              <a:rPr lang="en-US" altLang="en-US" sz="800">
                <a:latin typeface="Arial" panose="020B0604020202020204" pitchFamily="34" charset="0"/>
              </a:rPr>
              <a:t>— history of autonomy in decision making</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‘Families have enough to deal with, let’s not overburden them’ </a:t>
            </a:r>
            <a:r>
              <a:rPr lang="en-US" altLang="en-US" sz="800">
                <a:latin typeface="Arial" panose="020B0604020202020204" pitchFamily="34" charset="0"/>
              </a:rPr>
              <a:t>— parents</a:t>
            </a:r>
          </a:p>
          <a:p>
            <a:pPr eaLnBrk="1" hangingPunct="1">
              <a:lnSpc>
                <a:spcPct val="80000"/>
              </a:lnSpc>
            </a:pPr>
            <a:r>
              <a:rPr lang="en-US" altLang="en-US" sz="800">
                <a:latin typeface="Arial" panose="020B0604020202020204" pitchFamily="34" charset="0"/>
              </a:rPr>
              <a:t>have been dependent and passive recipients, not shapers of policy</a:t>
            </a:r>
          </a:p>
          <a:p>
            <a:pPr eaLnBrk="1" hangingPunct="1">
              <a:lnSpc>
                <a:spcPct val="80000"/>
              </a:lnSpc>
            </a:pPr>
            <a:r>
              <a:rPr lang="en-US" altLang="en-US" sz="800">
                <a:latin typeface="Arial" panose="020B0604020202020204" pitchFamily="34" charset="0"/>
              </a:rPr>
              <a:t>‘</a:t>
            </a:r>
            <a:r>
              <a:rPr lang="en-US" altLang="en-US" sz="800" i="1">
                <a:latin typeface="Arial" panose="020B0604020202020204" pitchFamily="34" charset="0"/>
              </a:rPr>
              <a:t>What’s the matter? Aren’t we doing a good job?’ </a:t>
            </a:r>
            <a:r>
              <a:rPr lang="en-US" altLang="en-US" sz="800">
                <a:latin typeface="Arial" panose="020B0604020202020204" pitchFamily="34" charset="0"/>
              </a:rPr>
              <a:t>– involving parents may</a:t>
            </a:r>
          </a:p>
          <a:p>
            <a:pPr eaLnBrk="1" hangingPunct="1">
              <a:lnSpc>
                <a:spcPct val="80000"/>
              </a:lnSpc>
            </a:pPr>
            <a:r>
              <a:rPr lang="en-US" altLang="en-US" sz="800">
                <a:latin typeface="Arial" panose="020B0604020202020204" pitchFamily="34" charset="0"/>
              </a:rPr>
              <a:t>be viewed as a criticism of the programs</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‘If we give parents the floor, they will make unreasonable demands’ </a:t>
            </a:r>
            <a:r>
              <a:rPr lang="en-US" altLang="en-US" sz="800">
                <a:latin typeface="Arial" panose="020B0604020202020204" pitchFamily="34" charset="0"/>
              </a:rPr>
              <a:t>– some</a:t>
            </a:r>
          </a:p>
          <a:p>
            <a:pPr eaLnBrk="1" hangingPunct="1">
              <a:lnSpc>
                <a:spcPct val="80000"/>
              </a:lnSpc>
            </a:pPr>
            <a:r>
              <a:rPr lang="en-US" altLang="en-US" sz="800">
                <a:latin typeface="Arial" panose="020B0604020202020204" pitchFamily="34" charset="0"/>
              </a:rPr>
              <a:t>gatekeepers of the system may be threatened by parents with information</a:t>
            </a:r>
          </a:p>
          <a:p>
            <a:pPr eaLnBrk="1" hangingPunct="1">
              <a:lnSpc>
                <a:spcPct val="80000"/>
              </a:lnSpc>
            </a:pPr>
            <a:r>
              <a:rPr lang="en-US" altLang="en-US" sz="800">
                <a:latin typeface="Arial" panose="020B0604020202020204" pitchFamily="34" charset="0"/>
              </a:rPr>
              <a:t>‘</a:t>
            </a:r>
            <a:r>
              <a:rPr lang="en-US" altLang="en-US" sz="800" i="1">
                <a:latin typeface="Arial" panose="020B0604020202020204" pitchFamily="34" charset="0"/>
              </a:rPr>
              <a:t>We’re already getting input from families’ </a:t>
            </a:r>
            <a:r>
              <a:rPr lang="en-US" altLang="en-US" sz="800">
                <a:latin typeface="Arial" panose="020B0604020202020204" pitchFamily="34" charset="0"/>
              </a:rPr>
              <a:t>– some may be already obtaining</a:t>
            </a:r>
          </a:p>
          <a:p>
            <a:pPr eaLnBrk="1" hangingPunct="1">
              <a:lnSpc>
                <a:spcPct val="80000"/>
              </a:lnSpc>
            </a:pPr>
            <a:r>
              <a:rPr lang="en-US" altLang="en-US" sz="800">
                <a:latin typeface="Arial" panose="020B0604020202020204" pitchFamily="34" charset="0"/>
              </a:rPr>
              <a:t>information from families (satisfaction surveys, focus groups), but stop</a:t>
            </a:r>
          </a:p>
          <a:p>
            <a:pPr eaLnBrk="1" hangingPunct="1">
              <a:lnSpc>
                <a:spcPct val="80000"/>
              </a:lnSpc>
            </a:pPr>
            <a:r>
              <a:rPr lang="en-US" altLang="en-US" sz="800">
                <a:latin typeface="Arial" panose="020B0604020202020204" pitchFamily="34" charset="0"/>
              </a:rPr>
              <a:t>short of actually involving parents in problem-solving activities.</a:t>
            </a:r>
            <a:endParaRPr lang="en-US" altLang="en-US" sz="800" b="1">
              <a:latin typeface="Arial" panose="020B0604020202020204" pitchFamily="34" charset="0"/>
            </a:endParaRPr>
          </a:p>
          <a:p>
            <a:pPr eaLnBrk="1" hangingPunct="1">
              <a:lnSpc>
                <a:spcPct val="80000"/>
              </a:lnSpc>
            </a:pPr>
            <a:r>
              <a:rPr lang="en-US" altLang="en-US" sz="800" b="1">
                <a:latin typeface="Arial" panose="020B0604020202020204" pitchFamily="34" charset="0"/>
              </a:rPr>
              <a:t>2. Families’ reluctance</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‘What can I offer?’ </a:t>
            </a:r>
            <a:r>
              <a:rPr lang="en-US" altLang="en-US" sz="800">
                <a:latin typeface="Arial" panose="020B0604020202020204" pitchFamily="34" charset="0"/>
              </a:rPr>
              <a:t>– parents may act well as partners with their direct service</a:t>
            </a:r>
          </a:p>
          <a:p>
            <a:pPr eaLnBrk="1" hangingPunct="1">
              <a:lnSpc>
                <a:spcPct val="80000"/>
              </a:lnSpc>
            </a:pPr>
            <a:r>
              <a:rPr lang="en-US" altLang="en-US" sz="800">
                <a:latin typeface="Arial" panose="020B0604020202020204" pitchFamily="34" charset="0"/>
              </a:rPr>
              <a:t>providers, but feel they have nothing to offer in program and policy</a:t>
            </a:r>
          </a:p>
          <a:p>
            <a:pPr eaLnBrk="1" hangingPunct="1">
              <a:lnSpc>
                <a:spcPct val="80000"/>
              </a:lnSpc>
            </a:pPr>
            <a:r>
              <a:rPr lang="en-US" altLang="en-US" sz="800">
                <a:latin typeface="Arial" panose="020B0604020202020204" pitchFamily="34" charset="0"/>
              </a:rPr>
              <a:t>development</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‘I am not prepared’ </a:t>
            </a:r>
            <a:r>
              <a:rPr lang="en-US" altLang="en-US" sz="800">
                <a:latin typeface="Arial" panose="020B0604020202020204" pitchFamily="34" charset="0"/>
              </a:rPr>
              <a:t>– parents interested in participating may feel unequipped</a:t>
            </a:r>
          </a:p>
          <a:p>
            <a:pPr eaLnBrk="1" hangingPunct="1">
              <a:lnSpc>
                <a:spcPct val="80000"/>
              </a:lnSpc>
            </a:pPr>
            <a:r>
              <a:rPr lang="en-US" altLang="en-US" sz="800">
                <a:latin typeface="Arial" panose="020B0604020202020204" pitchFamily="34" charset="0"/>
              </a:rPr>
              <a:t>and unknowledgeable</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‘So, what do they really want?’ </a:t>
            </a:r>
            <a:r>
              <a:rPr lang="en-US" altLang="en-US" sz="800">
                <a:latin typeface="Arial" panose="020B0604020202020204" pitchFamily="34" charset="0"/>
              </a:rPr>
              <a:t>– parents may be suspicious about becoming</a:t>
            </a:r>
          </a:p>
          <a:p>
            <a:pPr eaLnBrk="1" hangingPunct="1">
              <a:lnSpc>
                <a:spcPct val="80000"/>
              </a:lnSpc>
            </a:pPr>
            <a:r>
              <a:rPr lang="en-US" altLang="en-US" sz="800">
                <a:latin typeface="Arial" panose="020B0604020202020204" pitchFamily="34" charset="0"/>
              </a:rPr>
              <a:t>a ‘token’ voice without a meaningful and substantial participation</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‘I can only see my child’s issues right now’ </a:t>
            </a:r>
            <a:r>
              <a:rPr lang="en-US" altLang="en-US" sz="800">
                <a:latin typeface="Arial" panose="020B0604020202020204" pitchFamily="34" charset="0"/>
              </a:rPr>
              <a:t>– parents may not be ready to deal</a:t>
            </a:r>
          </a:p>
          <a:p>
            <a:pPr eaLnBrk="1" hangingPunct="1">
              <a:lnSpc>
                <a:spcPct val="80000"/>
              </a:lnSpc>
            </a:pPr>
            <a:r>
              <a:rPr lang="en-US" altLang="en-US" sz="800">
                <a:latin typeface="Arial" panose="020B0604020202020204" pitchFamily="34" charset="0"/>
              </a:rPr>
              <a:t>with systemic or policy issues</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‘They won’t listen anyhow’ </a:t>
            </a:r>
            <a:r>
              <a:rPr lang="en-US" altLang="en-US" sz="800">
                <a:latin typeface="Arial" panose="020B0604020202020204" pitchFamily="34" charset="0"/>
              </a:rPr>
              <a:t>– parents may have previous negative experiences that</a:t>
            </a:r>
          </a:p>
          <a:p>
            <a:pPr eaLnBrk="1" hangingPunct="1">
              <a:lnSpc>
                <a:spcPct val="80000"/>
              </a:lnSpc>
            </a:pPr>
            <a:r>
              <a:rPr lang="en-US" altLang="en-US" sz="800">
                <a:latin typeface="Arial" panose="020B0604020202020204" pitchFamily="34" charset="0"/>
              </a:rPr>
              <a:t>impact their interest in beginning new commitments</a:t>
            </a:r>
            <a:endParaRPr lang="en-US" altLang="en-US" sz="800" b="1">
              <a:latin typeface="Arial" panose="020B0604020202020204" pitchFamily="34" charset="0"/>
            </a:endParaRPr>
          </a:p>
          <a:p>
            <a:pPr eaLnBrk="1" hangingPunct="1">
              <a:lnSpc>
                <a:spcPct val="80000"/>
              </a:lnSpc>
            </a:pPr>
            <a:r>
              <a:rPr lang="en-US" altLang="en-US" sz="800" b="1">
                <a:latin typeface="Arial" panose="020B0604020202020204" pitchFamily="34" charset="0"/>
              </a:rPr>
              <a:t>3. Administrative barriers</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‘We do it this way because….’ </a:t>
            </a:r>
            <a:r>
              <a:rPr lang="en-US" altLang="en-US" sz="800">
                <a:latin typeface="Arial" panose="020B0604020202020204" pitchFamily="34" charset="0"/>
              </a:rPr>
              <a:t>– logistical and practical barriers can impede</a:t>
            </a:r>
          </a:p>
          <a:p>
            <a:pPr eaLnBrk="1" hangingPunct="1">
              <a:lnSpc>
                <a:spcPct val="80000"/>
              </a:lnSpc>
            </a:pPr>
            <a:r>
              <a:rPr lang="en-US" altLang="en-US" sz="800">
                <a:latin typeface="Arial" panose="020B0604020202020204" pitchFamily="34" charset="0"/>
              </a:rPr>
              <a:t>parent participation (parent stipends, childcare reimbursement, flexible</a:t>
            </a:r>
          </a:p>
          <a:p>
            <a:pPr eaLnBrk="1" hangingPunct="1">
              <a:lnSpc>
                <a:spcPct val="80000"/>
              </a:lnSpc>
            </a:pPr>
            <a:r>
              <a:rPr lang="en-US" altLang="en-US" sz="800">
                <a:latin typeface="Arial" panose="020B0604020202020204" pitchFamily="34" charset="0"/>
              </a:rPr>
              <a:t>meeting times, etc.)</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‘We just don’t have a pool of knowledgeable parents’ </a:t>
            </a:r>
            <a:r>
              <a:rPr lang="en-US" altLang="en-US" sz="800">
                <a:latin typeface="Arial" panose="020B0604020202020204" pitchFamily="34" charset="0"/>
              </a:rPr>
              <a:t>– lack of parents who are</a:t>
            </a:r>
          </a:p>
          <a:p>
            <a:pPr eaLnBrk="1" hangingPunct="1">
              <a:lnSpc>
                <a:spcPct val="80000"/>
              </a:lnSpc>
            </a:pPr>
            <a:r>
              <a:rPr lang="en-US" altLang="en-US" sz="800">
                <a:latin typeface="Arial" panose="020B0604020202020204" pitchFamily="34" charset="0"/>
              </a:rPr>
              <a:t>willing to advocate for the ‘system’, not just their individual child’s needs</a:t>
            </a:r>
            <a:endParaRPr lang="en-US" altLang="en-US" sz="800" b="1">
              <a:latin typeface="Arial" panose="020B0604020202020204" pitchFamily="34" charset="0"/>
            </a:endParaRPr>
          </a:p>
          <a:p>
            <a:pPr eaLnBrk="1" hangingPunct="1">
              <a:lnSpc>
                <a:spcPct val="80000"/>
              </a:lnSpc>
            </a:pPr>
            <a:r>
              <a:rPr lang="en-US" altLang="en-US" sz="800" b="1">
                <a:latin typeface="Arial" panose="020B0604020202020204" pitchFamily="34" charset="0"/>
              </a:rPr>
              <a:t>4. It is hard work</a:t>
            </a:r>
            <a:endParaRPr lang="en-US" altLang="en-US" sz="800" i="1">
              <a:latin typeface="Arial" panose="020B0604020202020204" pitchFamily="34" charset="0"/>
            </a:endParaRPr>
          </a:p>
          <a:p>
            <a:pPr eaLnBrk="1" hangingPunct="1">
              <a:lnSpc>
                <a:spcPct val="80000"/>
              </a:lnSpc>
            </a:pPr>
            <a:r>
              <a:rPr lang="en-US" altLang="en-US" sz="800" i="1">
                <a:latin typeface="Arial" panose="020B0604020202020204" pitchFamily="34" charset="0"/>
              </a:rPr>
              <a:t>‘It’s just not that simple’ </a:t>
            </a:r>
            <a:r>
              <a:rPr lang="en-US" altLang="en-US" sz="800">
                <a:latin typeface="Arial" panose="020B0604020202020204" pitchFamily="34" charset="0"/>
              </a:rPr>
              <a:t>– the presence of parents (as advisors) at policy-making</a:t>
            </a:r>
          </a:p>
          <a:p>
            <a:pPr eaLnBrk="1" hangingPunct="1">
              <a:lnSpc>
                <a:spcPct val="80000"/>
              </a:lnSpc>
            </a:pPr>
            <a:r>
              <a:rPr lang="en-US" altLang="en-US" sz="800">
                <a:latin typeface="Arial" panose="020B0604020202020204" pitchFamily="34" charset="0"/>
              </a:rPr>
              <a:t>tables is not an everyday occurrence. It requires commitment, energy and</a:t>
            </a:r>
          </a:p>
          <a:p>
            <a:pPr eaLnBrk="1" hangingPunct="1">
              <a:lnSpc>
                <a:spcPct val="80000"/>
              </a:lnSpc>
            </a:pPr>
            <a:r>
              <a:rPr lang="en-US" altLang="en-US" sz="800">
                <a:latin typeface="Arial" panose="020B0604020202020204" pitchFamily="34" charset="0"/>
              </a:rPr>
              <a:t>ongoing effort.</a:t>
            </a:r>
          </a:p>
          <a:p>
            <a:pPr eaLnBrk="1" hangingPunct="1">
              <a:lnSpc>
                <a:spcPct val="80000"/>
              </a:lnSpc>
            </a:pPr>
            <a:r>
              <a:rPr lang="en-US" altLang="en-US" sz="800">
                <a:latin typeface="Arial" panose="020B0604020202020204" pitchFamily="34" charset="0"/>
              </a:rPr>
              <a:t>‘</a:t>
            </a:r>
            <a:r>
              <a:rPr lang="en-US" altLang="en-US" sz="800" i="1">
                <a:latin typeface="Arial" panose="020B0604020202020204" pitchFamily="34" charset="0"/>
              </a:rPr>
              <a:t>We have to give and take’ </a:t>
            </a:r>
            <a:r>
              <a:rPr lang="en-US" altLang="en-US" sz="800">
                <a:latin typeface="Arial" panose="020B0604020202020204" pitchFamily="34" charset="0"/>
              </a:rPr>
              <a:t>– both parents and professionals need new skills</a:t>
            </a:r>
          </a:p>
          <a:p>
            <a:pPr eaLnBrk="1" hangingPunct="1">
              <a:lnSpc>
                <a:spcPct val="80000"/>
              </a:lnSpc>
            </a:pPr>
            <a:r>
              <a:rPr lang="en-US" altLang="en-US" sz="800">
                <a:latin typeface="Arial" panose="020B0604020202020204" pitchFamily="34" charset="0"/>
              </a:rPr>
              <a:t>and attitudes to work in partnership. Developing partnerships based on</a:t>
            </a:r>
          </a:p>
          <a:p>
            <a:pPr eaLnBrk="1" hangingPunct="1">
              <a:lnSpc>
                <a:spcPct val="80000"/>
              </a:lnSpc>
            </a:pPr>
            <a:r>
              <a:rPr lang="en-US" altLang="en-US" sz="800">
                <a:latin typeface="Arial" panose="020B0604020202020204" pitchFamily="34" charset="0"/>
              </a:rPr>
              <a:t>reciprocity and respect means making oneself vulnerable. Take a chance.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 xmlns:a16="http://schemas.microsoft.com/office/drawing/2014/main" id="{F7D61E59-073B-468F-94EC-887C76C9D51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BE8C7F-414B-4763-8D4F-A4075E747B54}" type="slidenum">
              <a:rPr lang="en-US" altLang="en-US"/>
              <a:pPr>
                <a:spcBef>
                  <a:spcPct val="0"/>
                </a:spcBef>
              </a:pPr>
              <a:t>7</a:t>
            </a:fld>
            <a:endParaRPr lang="en-US" altLang="en-US"/>
          </a:p>
        </p:txBody>
      </p:sp>
      <p:sp>
        <p:nvSpPr>
          <p:cNvPr id="22531" name="Rectangle 2">
            <a:extLst>
              <a:ext uri="{FF2B5EF4-FFF2-40B4-BE49-F238E27FC236}">
                <a16:creationId xmlns="" xmlns:a16="http://schemas.microsoft.com/office/drawing/2014/main" id="{C7D89E25-47B3-487A-B650-DD21C1356DBC}"/>
              </a:ext>
            </a:extLst>
          </p:cNvPr>
          <p:cNvSpPr>
            <a:spLocks noGrp="1" noRot="1" noChangeAspect="1" noChangeArrowheads="1" noTextEdit="1"/>
          </p:cNvSpPr>
          <p:nvPr>
            <p:ph type="sldImg"/>
          </p:nvPr>
        </p:nvSpPr>
        <p:spPr>
          <a:ln/>
        </p:spPr>
      </p:sp>
      <p:sp>
        <p:nvSpPr>
          <p:cNvPr id="22532" name="Rectangle 3">
            <a:extLst>
              <a:ext uri="{FF2B5EF4-FFF2-40B4-BE49-F238E27FC236}">
                <a16:creationId xmlns="" xmlns:a16="http://schemas.microsoft.com/office/drawing/2014/main" id="{6A629D54-315C-4FC2-BBDC-DABDD6BF2D3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As parents and professionals come together to advise on policy and program issues in special</a:t>
            </a:r>
          </a:p>
          <a:p>
            <a:pPr eaLnBrk="1" hangingPunct="1"/>
            <a:r>
              <a:rPr lang="en-US" altLang="en-US">
                <a:latin typeface="Arial" panose="020B0604020202020204" pitchFamily="34" charset="0"/>
              </a:rPr>
              <a:t>education, both are enriched. Professionals learn more about family strengths, resources and</a:t>
            </a:r>
          </a:p>
          <a:p>
            <a:pPr eaLnBrk="1" hangingPunct="1"/>
            <a:r>
              <a:rPr lang="en-US" altLang="en-US">
                <a:latin typeface="Arial" panose="020B0604020202020204" pitchFamily="34" charset="0"/>
              </a:rPr>
              <a:t>individuality. Parents develop new skills, competence and confidence. Both develop an</a:t>
            </a:r>
          </a:p>
          <a:p>
            <a:pPr eaLnBrk="1" hangingPunct="1"/>
            <a:r>
              <a:rPr lang="en-US" altLang="en-US">
                <a:latin typeface="Arial" panose="020B0604020202020204" pitchFamily="34" charset="0"/>
              </a:rPr>
              <a:t>expanded view of the other and gain an appreciation of the expertise and experience that each</a:t>
            </a:r>
          </a:p>
          <a:p>
            <a:pPr eaLnBrk="1" hangingPunct="1"/>
            <a:r>
              <a:rPr lang="en-US" altLang="en-US">
                <a:latin typeface="Arial" panose="020B0604020202020204" pitchFamily="34" charset="0"/>
              </a:rPr>
              <a:t>brings.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Parents and professionals</a:t>
            </a:r>
          </a:p>
          <a:p>
            <a:pPr eaLnBrk="1" hangingPunct="1"/>
            <a:r>
              <a:rPr lang="en-US" altLang="en-US">
                <a:latin typeface="Arial" panose="020B0604020202020204" pitchFamily="34" charset="0"/>
              </a:rPr>
              <a:t>Develop an expanded view of the other </a:t>
            </a:r>
          </a:p>
          <a:p>
            <a:pPr eaLnBrk="1" hangingPunct="1"/>
            <a:r>
              <a:rPr lang="en-US" altLang="en-US">
                <a:latin typeface="Arial" panose="020B0604020202020204" pitchFamily="34" charset="0"/>
              </a:rPr>
              <a:t>Gain an appreciation of the expertise and experience that each brings</a:t>
            </a:r>
          </a:p>
          <a:p>
            <a:pPr eaLnBrk="1" hangingPunct="1"/>
            <a:r>
              <a:rPr lang="en-US" altLang="en-US">
                <a:latin typeface="Arial" panose="020B0604020202020204" pitchFamily="34" charset="0"/>
              </a:rPr>
              <a:t>Professionals learn more about family strengths and resources</a:t>
            </a:r>
          </a:p>
          <a:p>
            <a:pPr eaLnBrk="1" hangingPunct="1"/>
            <a:r>
              <a:rPr lang="en-US" altLang="en-US">
                <a:latin typeface="Arial" panose="020B0604020202020204" pitchFamily="34" charset="0"/>
              </a:rPr>
              <a:t>Parents develop new skills, competence and confidence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541F3758-FFB0-4C95-8CAB-9279BCB4FF0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395BB3-FA3F-4540-AABE-2D50CE88B831}" type="slidenum">
              <a:rPr lang="en-US" altLang="en-US"/>
              <a:pPr>
                <a:spcBef>
                  <a:spcPct val="0"/>
                </a:spcBef>
              </a:pPr>
              <a:t>8</a:t>
            </a:fld>
            <a:endParaRPr lang="en-US" altLang="en-US"/>
          </a:p>
        </p:txBody>
      </p:sp>
      <p:sp>
        <p:nvSpPr>
          <p:cNvPr id="40963" name="Rectangle 2">
            <a:extLst>
              <a:ext uri="{FF2B5EF4-FFF2-40B4-BE49-F238E27FC236}">
                <a16:creationId xmlns="" xmlns:a16="http://schemas.microsoft.com/office/drawing/2014/main" id="{925C2CEE-4B13-4881-9079-C89D0DC393A2}"/>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D15AE34F-F028-4F23-9D76-0C209BD89A41}"/>
              </a:ext>
            </a:extLst>
          </p:cNvPr>
          <p:cNvSpPr>
            <a:spLocks noGrp="1" noChangeArrowheads="1"/>
          </p:cNvSpPr>
          <p:nvPr>
            <p:ph type="body" idx="1"/>
          </p:nvPr>
        </p:nvSpPr>
        <p:spPr>
          <a:noFill/>
        </p:spPr>
        <p:txBody>
          <a:bodyPr/>
          <a:lstStyle/>
          <a:p>
            <a:pPr marL="228600" indent="-228600" eaLnBrk="1" hangingPunct="1"/>
            <a:r>
              <a:rPr lang="en-US" altLang="en-US" dirty="0">
                <a:latin typeface="Arial" panose="020B0604020202020204" pitchFamily="34" charset="0"/>
              </a:rPr>
              <a:t>DESIGNING A LOCAL SEPAC  </a:t>
            </a:r>
          </a:p>
          <a:p>
            <a:pPr marL="228600" indent="-228600" eaLnBrk="1" hangingPunct="1"/>
            <a:endParaRPr lang="en-US" altLang="en-US" dirty="0">
              <a:latin typeface="Arial" panose="020B0604020202020204" pitchFamily="34" charset="0"/>
            </a:endParaRPr>
          </a:p>
          <a:p>
            <a:pPr marL="228600" indent="-228600" eaLnBrk="1" hangingPunct="1"/>
            <a:r>
              <a:rPr lang="en-US" altLang="en-US" b="1" dirty="0">
                <a:solidFill>
                  <a:schemeClr val="hlink"/>
                </a:solidFill>
                <a:latin typeface="Arial" panose="020B0604020202020204" pitchFamily="34" charset="0"/>
              </a:rPr>
              <a:t>See handout</a:t>
            </a:r>
            <a:endParaRPr lang="en-US" altLang="en-US" b="1" dirty="0">
              <a:latin typeface="Arial" panose="020B0604020202020204" pitchFamily="34" charset="0"/>
            </a:endParaRPr>
          </a:p>
          <a:p>
            <a:pPr marL="228600" indent="-228600" eaLnBrk="1" hangingPunct="1"/>
            <a:endParaRPr lang="en-US" altLang="en-US" b="1" dirty="0">
              <a:latin typeface="Arial" panose="020B0604020202020204" pitchFamily="34" charset="0"/>
            </a:endParaRPr>
          </a:p>
          <a:p>
            <a:pPr marL="228600" indent="-228600" eaLnBrk="1" hangingPunct="1"/>
            <a:r>
              <a:rPr lang="en-US" altLang="en-US" b="1" dirty="0">
                <a:latin typeface="Arial" panose="020B0604020202020204" pitchFamily="34" charset="0"/>
              </a:rPr>
              <a:t>Steps</a:t>
            </a:r>
          </a:p>
          <a:p>
            <a:pPr marL="228600" indent="-228600" eaLnBrk="1" hangingPunct="1">
              <a:spcAft>
                <a:spcPct val="40000"/>
              </a:spcAft>
            </a:pPr>
            <a:r>
              <a:rPr lang="en-US" altLang="en-US" dirty="0">
                <a:latin typeface="Arial" panose="020B0604020202020204" pitchFamily="34" charset="0"/>
              </a:rPr>
              <a:t>Review the History</a:t>
            </a:r>
          </a:p>
          <a:p>
            <a:pPr marL="228600" indent="-228600" eaLnBrk="1" hangingPunct="1">
              <a:spcAft>
                <a:spcPct val="40000"/>
              </a:spcAft>
            </a:pPr>
            <a:r>
              <a:rPr lang="en-US" altLang="en-US" dirty="0">
                <a:latin typeface="Arial" panose="020B0604020202020204" pitchFamily="34" charset="0"/>
              </a:rPr>
              <a:t>Clarify the purpose/mission </a:t>
            </a:r>
          </a:p>
          <a:p>
            <a:pPr marL="228600" indent="-228600" eaLnBrk="1" hangingPunct="1">
              <a:spcAft>
                <a:spcPct val="40000"/>
              </a:spcAft>
            </a:pPr>
            <a:r>
              <a:rPr lang="en-US" altLang="en-US" dirty="0">
                <a:latin typeface="Arial" panose="020B0604020202020204" pitchFamily="34" charset="0"/>
              </a:rPr>
              <a:t>Discuss the operational structure</a:t>
            </a:r>
          </a:p>
          <a:p>
            <a:pPr marL="228600" indent="-228600" eaLnBrk="1" hangingPunct="1">
              <a:spcAft>
                <a:spcPct val="40000"/>
              </a:spcAft>
            </a:pPr>
            <a:r>
              <a:rPr lang="en-US" altLang="en-US" dirty="0">
                <a:latin typeface="Arial" panose="020B0604020202020204" pitchFamily="34" charset="0"/>
              </a:rPr>
              <a:t>Define membership</a:t>
            </a:r>
          </a:p>
          <a:p>
            <a:pPr marL="228600" indent="-228600" eaLnBrk="1" hangingPunct="1">
              <a:spcAft>
                <a:spcPct val="40000"/>
              </a:spcAft>
            </a:pPr>
            <a:r>
              <a:rPr lang="en-US" altLang="en-US" dirty="0">
                <a:latin typeface="Arial" panose="020B0604020202020204" pitchFamily="34" charset="0"/>
              </a:rPr>
              <a:t>Set goals and priorities</a:t>
            </a:r>
          </a:p>
          <a:p>
            <a:pPr marL="228600" indent="-228600" eaLnBrk="1" hangingPunct="1">
              <a:spcAft>
                <a:spcPct val="40000"/>
              </a:spcAft>
            </a:pPr>
            <a:r>
              <a:rPr lang="en-US" altLang="en-US" dirty="0">
                <a:latin typeface="Arial" panose="020B0604020202020204" pitchFamily="34" charset="0"/>
              </a:rPr>
              <a:t>Resources/Supports</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We will go into greater detail on each of these Steps.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913D9D91-F495-4F02-92F0-ADDFDE9E78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D83AB-6621-435C-821E-E2B343475C19}" type="slidenum">
              <a:rPr lang="en-US" altLang="en-US"/>
              <a:pPr>
                <a:spcBef>
                  <a:spcPct val="0"/>
                </a:spcBef>
              </a:pPr>
              <a:t>9</a:t>
            </a:fld>
            <a:endParaRPr lang="en-US" altLang="en-US"/>
          </a:p>
        </p:txBody>
      </p:sp>
      <p:sp>
        <p:nvSpPr>
          <p:cNvPr id="43011" name="Rectangle 2">
            <a:extLst>
              <a:ext uri="{FF2B5EF4-FFF2-40B4-BE49-F238E27FC236}">
                <a16:creationId xmlns="" xmlns:a16="http://schemas.microsoft.com/office/drawing/2014/main" id="{23ADD672-8827-45E8-8DC6-AF2581C40B27}"/>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A90F45B0-35D7-4712-9846-79CF37CDE761}"/>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Questions to Consider</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Where are we now with our local SEPAC?</a:t>
            </a:r>
          </a:p>
          <a:p>
            <a:pPr eaLnBrk="1" hangingPunct="1">
              <a:buFontTx/>
              <a:buChar char="•"/>
            </a:pPr>
            <a:r>
              <a:rPr lang="en-US" altLang="en-US">
                <a:latin typeface="Arial" panose="020B0604020202020204" pitchFamily="34" charset="0"/>
              </a:rPr>
              <a:t>What has been tried?</a:t>
            </a:r>
          </a:p>
          <a:p>
            <a:pPr eaLnBrk="1" hangingPunct="1">
              <a:buFontTx/>
              <a:buChar char="•"/>
            </a:pPr>
            <a:r>
              <a:rPr lang="en-US" altLang="en-US">
                <a:latin typeface="Arial" panose="020B0604020202020204" pitchFamily="34" charset="0"/>
              </a:rPr>
              <a:t>What is or has been successful?</a:t>
            </a:r>
          </a:p>
          <a:p>
            <a:pPr eaLnBrk="1" hangingPunct="1">
              <a:buFontTx/>
              <a:buChar char="•"/>
            </a:pPr>
            <a:r>
              <a:rPr lang="en-US" altLang="en-US">
                <a:latin typeface="Arial" panose="020B0604020202020204" pitchFamily="34" charset="0"/>
              </a:rPr>
              <a:t>What do we want to change?</a:t>
            </a:r>
          </a:p>
          <a:p>
            <a:pPr eaLnBrk="1" hangingPunct="1"/>
            <a:r>
              <a:rPr lang="en-US" altLang="en-US" b="1">
                <a:latin typeface="Arial" panose="020B0604020202020204" pitchFamily="34" charset="0"/>
              </a:rPr>
              <a:t>Questions to Consider</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What configuration (district/cooperative) will make this SEPAC most effective?</a:t>
            </a:r>
          </a:p>
          <a:p>
            <a:pPr eaLnBrk="1" hangingPunct="1">
              <a:buFontTx/>
              <a:buChar char="•"/>
            </a:pPr>
            <a:r>
              <a:rPr lang="en-US" altLang="en-US">
                <a:latin typeface="Arial" panose="020B0604020202020204" pitchFamily="34" charset="0"/>
              </a:rPr>
              <a:t>Will this SEPAC stand alone or merge with an existing board or council?</a:t>
            </a:r>
          </a:p>
          <a:p>
            <a:pPr eaLnBrk="1" hangingPunct="1">
              <a:buFontTx/>
              <a:buChar char="•"/>
            </a:pPr>
            <a:r>
              <a:rPr lang="en-US" altLang="en-US">
                <a:latin typeface="Arial" panose="020B0604020202020204" pitchFamily="34" charset="0"/>
              </a:rPr>
              <a:t>What is the purpose of this local SEPAC?</a:t>
            </a:r>
          </a:p>
          <a:p>
            <a:pPr eaLnBrk="1" hangingPunct="1">
              <a:buFontTx/>
              <a:buChar char="•"/>
            </a:pPr>
            <a:r>
              <a:rPr lang="en-US" altLang="en-US">
                <a:latin typeface="Arial" panose="020B0604020202020204" pitchFamily="34" charset="0"/>
              </a:rPr>
              <a:t>Do we need by-laws? (see samples for specific components)</a:t>
            </a:r>
          </a:p>
          <a:p>
            <a:pPr eaLnBrk="1" hangingPunct="1">
              <a:buFontTx/>
              <a:buChar char="•"/>
            </a:pPr>
            <a:r>
              <a:rPr lang="en-US" altLang="en-US">
                <a:latin typeface="Arial" panose="020B0604020202020204" pitchFamily="34" charset="0"/>
              </a:rPr>
              <a:t>How does this group link with other boards/committees?</a:t>
            </a:r>
          </a:p>
          <a:p>
            <a:pPr eaLnBrk="1" hangingPunct="1">
              <a:buFontTx/>
              <a:buChar char="•"/>
            </a:pPr>
            <a:r>
              <a:rPr lang="en-US" altLang="en-US">
                <a:latin typeface="Arial" panose="020B0604020202020204" pitchFamily="34" charset="0"/>
              </a:rPr>
              <a:t>How will members be identified? (make-up of the group—diverse populations, agency/community reps, staff,</a:t>
            </a:r>
          </a:p>
          <a:p>
            <a:pPr eaLnBrk="1" hangingPunct="1"/>
            <a:r>
              <a:rPr lang="en-US" altLang="en-US">
                <a:latin typeface="Arial" panose="020B0604020202020204" pitchFamily="34" charset="0"/>
              </a:rPr>
              <a:t>parents,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711F7A-8FAC-404F-85AF-12FFEE114859}" type="slidenum">
              <a:rPr lang="en-US" altLang="en-US" smtClean="0"/>
              <a:pPr>
                <a:defRPr/>
              </a:pPr>
              <a:t>‹#›</a:t>
            </a:fld>
            <a:endParaRPr lang="en-US" altLang="en-US"/>
          </a:p>
        </p:txBody>
      </p:sp>
    </p:spTree>
    <p:extLst>
      <p:ext uri="{BB962C8B-B14F-4D97-AF65-F5344CB8AC3E}">
        <p14:creationId xmlns:p14="http://schemas.microsoft.com/office/powerpoint/2010/main" val="949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Tree>
    <p:extLst>
      <p:ext uri="{BB962C8B-B14F-4D97-AF65-F5344CB8AC3E}">
        <p14:creationId xmlns:p14="http://schemas.microsoft.com/office/powerpoint/2010/main" val="126588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Tree>
    <p:extLst>
      <p:ext uri="{BB962C8B-B14F-4D97-AF65-F5344CB8AC3E}">
        <p14:creationId xmlns:p14="http://schemas.microsoft.com/office/powerpoint/2010/main" val="426718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0121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Tree>
    <p:extLst>
      <p:ext uri="{BB962C8B-B14F-4D97-AF65-F5344CB8AC3E}">
        <p14:creationId xmlns:p14="http://schemas.microsoft.com/office/powerpoint/2010/main" val="189859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7212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09A12-5468-4A63-89F4-76A140DE002C}" type="slidenum">
              <a:rPr lang="en-US" altLang="en-US" smtClean="0"/>
              <a:pPr>
                <a:defRPr/>
              </a:pPr>
              <a:t>‹#›</a:t>
            </a:fld>
            <a:endParaRPr lang="en-US" altLang="en-US"/>
          </a:p>
        </p:txBody>
      </p:sp>
    </p:spTree>
    <p:extLst>
      <p:ext uri="{BB962C8B-B14F-4D97-AF65-F5344CB8AC3E}">
        <p14:creationId xmlns:p14="http://schemas.microsoft.com/office/powerpoint/2010/main" val="229819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CE597A-C02E-4F0B-B0D7-C9E056BF750A}" type="slidenum">
              <a:rPr lang="en-US" altLang="en-US" smtClean="0"/>
              <a:pPr>
                <a:defRPr/>
              </a:pPr>
              <a:t>‹#›</a:t>
            </a:fld>
            <a:endParaRPr lang="en-US" altLang="en-US"/>
          </a:p>
        </p:txBody>
      </p:sp>
    </p:spTree>
    <p:extLst>
      <p:ext uri="{BB962C8B-B14F-4D97-AF65-F5344CB8AC3E}">
        <p14:creationId xmlns:p14="http://schemas.microsoft.com/office/powerpoint/2010/main" val="247950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F5E921-0FBA-4CB8-947B-3F556C329039}" type="slidenum">
              <a:rPr lang="en-US" altLang="en-US" smtClean="0"/>
              <a:pPr>
                <a:defRPr/>
              </a:pPr>
              <a:t>‹#›</a:t>
            </a:fld>
            <a:endParaRPr lang="en-US" altLang="en-US"/>
          </a:p>
        </p:txBody>
      </p:sp>
    </p:spTree>
    <p:extLst>
      <p:ext uri="{BB962C8B-B14F-4D97-AF65-F5344CB8AC3E}">
        <p14:creationId xmlns:p14="http://schemas.microsoft.com/office/powerpoint/2010/main" val="161407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2F26902E-FC98-4179-BD16-F7196CAEC0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F66CE44-8342-4B28-9BFE-1727A3346E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632CC95-AA79-4BAC-B71F-1A53FBBE023F}"/>
              </a:ext>
            </a:extLst>
          </p:cNvPr>
          <p:cNvSpPr>
            <a:spLocks noGrp="1" noChangeArrowheads="1"/>
          </p:cNvSpPr>
          <p:nvPr>
            <p:ph type="sldNum" sz="quarter" idx="12"/>
          </p:nvPr>
        </p:nvSpPr>
        <p:spPr>
          <a:ln/>
        </p:spPr>
        <p:txBody>
          <a:bodyPr/>
          <a:lstStyle>
            <a:lvl1pPr>
              <a:defRPr/>
            </a:lvl1pPr>
          </a:lstStyle>
          <a:p>
            <a:pPr>
              <a:defRPr/>
            </a:pPr>
            <a:fld id="{E56AA0A4-2220-4525-B7FB-B326F19A03DB}" type="slidenum">
              <a:rPr lang="en-US" altLang="en-US"/>
              <a:pPr>
                <a:defRPr/>
              </a:pPr>
              <a:t>‹#›</a:t>
            </a:fld>
            <a:endParaRPr lang="en-US" altLang="en-US"/>
          </a:p>
        </p:txBody>
      </p:sp>
    </p:spTree>
    <p:extLst>
      <p:ext uri="{BB962C8B-B14F-4D97-AF65-F5344CB8AC3E}">
        <p14:creationId xmlns:p14="http://schemas.microsoft.com/office/powerpoint/2010/main" val="336195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C0F11-E651-48B7-AAF5-1946D85416C5}" type="slidenum">
              <a:rPr lang="en-US" altLang="en-US" smtClean="0"/>
              <a:pPr>
                <a:defRPr/>
              </a:pPr>
              <a:t>‹#›</a:t>
            </a:fld>
            <a:endParaRPr lang="en-US" altLang="en-US"/>
          </a:p>
        </p:txBody>
      </p:sp>
    </p:spTree>
    <p:extLst>
      <p:ext uri="{BB962C8B-B14F-4D97-AF65-F5344CB8AC3E}">
        <p14:creationId xmlns:p14="http://schemas.microsoft.com/office/powerpoint/2010/main" val="387884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1E50DD-BB24-4E59-ACD9-59A3B11F3A75}" type="slidenum">
              <a:rPr lang="en-US" altLang="en-US" smtClean="0"/>
              <a:pPr>
                <a:defRPr/>
              </a:pPr>
              <a:t>‹#›</a:t>
            </a:fld>
            <a:endParaRPr lang="en-US" altLang="en-US"/>
          </a:p>
        </p:txBody>
      </p:sp>
    </p:spTree>
    <p:extLst>
      <p:ext uri="{BB962C8B-B14F-4D97-AF65-F5344CB8AC3E}">
        <p14:creationId xmlns:p14="http://schemas.microsoft.com/office/powerpoint/2010/main" val="335209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1A8ACD8-1FF4-482D-8D07-461F66C21D1F}" type="slidenum">
              <a:rPr lang="en-US" altLang="en-US" smtClean="0"/>
              <a:pPr>
                <a:defRPr/>
              </a:pPr>
              <a:t>‹#›</a:t>
            </a:fld>
            <a:endParaRPr lang="en-US" altLang="en-US"/>
          </a:p>
        </p:txBody>
      </p:sp>
    </p:spTree>
    <p:extLst>
      <p:ext uri="{BB962C8B-B14F-4D97-AF65-F5344CB8AC3E}">
        <p14:creationId xmlns:p14="http://schemas.microsoft.com/office/powerpoint/2010/main" val="416930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69E9587-35F4-448C-95A0-899B08899F6C}" type="slidenum">
              <a:rPr lang="en-US" altLang="en-US" smtClean="0"/>
              <a:pPr>
                <a:defRPr/>
              </a:pPr>
              <a:t>‹#›</a:t>
            </a:fld>
            <a:endParaRPr lang="en-US" altLang="en-US"/>
          </a:p>
        </p:txBody>
      </p:sp>
    </p:spTree>
    <p:extLst>
      <p:ext uri="{BB962C8B-B14F-4D97-AF65-F5344CB8AC3E}">
        <p14:creationId xmlns:p14="http://schemas.microsoft.com/office/powerpoint/2010/main" val="64284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3762F1F-84D8-44CB-939F-58230D69A11E}" type="slidenum">
              <a:rPr lang="en-US" altLang="en-US" smtClean="0"/>
              <a:pPr>
                <a:defRPr/>
              </a:pPr>
              <a:t>‹#›</a:t>
            </a:fld>
            <a:endParaRPr lang="en-US" altLang="en-US"/>
          </a:p>
        </p:txBody>
      </p:sp>
    </p:spTree>
    <p:extLst>
      <p:ext uri="{BB962C8B-B14F-4D97-AF65-F5344CB8AC3E}">
        <p14:creationId xmlns:p14="http://schemas.microsoft.com/office/powerpoint/2010/main" val="221954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BEA7C7-71A7-4A07-91CF-7AAED0E87F4A}" type="slidenum">
              <a:rPr lang="en-US" altLang="en-US" smtClean="0"/>
              <a:pPr>
                <a:defRPr/>
              </a:pPr>
              <a:t>‹#›</a:t>
            </a:fld>
            <a:endParaRPr lang="en-US" altLang="en-US"/>
          </a:p>
        </p:txBody>
      </p:sp>
    </p:spTree>
    <p:extLst>
      <p:ext uri="{BB962C8B-B14F-4D97-AF65-F5344CB8AC3E}">
        <p14:creationId xmlns:p14="http://schemas.microsoft.com/office/powerpoint/2010/main" val="20848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2412D3-FE53-4608-9650-A4AC6A4A41D3}" type="slidenum">
              <a:rPr lang="en-US" altLang="en-US" smtClean="0"/>
              <a:pPr>
                <a:defRPr/>
              </a:pPr>
              <a:t>‹#›</a:t>
            </a:fld>
            <a:endParaRPr lang="en-US" altLang="en-US"/>
          </a:p>
        </p:txBody>
      </p:sp>
    </p:spTree>
    <p:extLst>
      <p:ext uri="{BB962C8B-B14F-4D97-AF65-F5344CB8AC3E}">
        <p14:creationId xmlns:p14="http://schemas.microsoft.com/office/powerpoint/2010/main" val="423351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8CCF5A-A470-4021-A661-58D5D0350188}" type="slidenum">
              <a:rPr lang="en-US" altLang="en-US" smtClean="0"/>
              <a:pPr>
                <a:defRPr/>
              </a:pPr>
              <a:t>‹#›</a:t>
            </a:fld>
            <a:endParaRPr lang="en-US" altLang="en-US"/>
          </a:p>
        </p:txBody>
      </p:sp>
    </p:spTree>
    <p:extLst>
      <p:ext uri="{BB962C8B-B14F-4D97-AF65-F5344CB8AC3E}">
        <p14:creationId xmlns:p14="http://schemas.microsoft.com/office/powerpoint/2010/main" val="14232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2">
                <a:tint val="97000"/>
                <a:hueMod val="92000"/>
                <a:satMod val="169000"/>
                <a:lumMod val="164000"/>
              </a:schemeClr>
            </a:gs>
            <a:gs pos="100000">
              <a:schemeClr val="bg2">
                <a:shade val="96000"/>
                <a:satMod val="120000"/>
                <a:lumMod val="90000"/>
              </a:schemeClr>
            </a:gs>
          </a:gsLst>
          <a:path path="circle">
            <a:fillToRect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5AA09A12-5468-4A63-89F4-76A140DE002C}" type="slidenum">
              <a:rPr lang="en-US" altLang="en-US" smtClean="0"/>
              <a:pPr>
                <a:defRPr/>
              </a:pPr>
              <a:t>‹#›</a:t>
            </a:fld>
            <a:endParaRPr lang="en-US" altLang="en-US"/>
          </a:p>
        </p:txBody>
      </p:sp>
    </p:spTree>
    <p:extLst>
      <p:ext uri="{BB962C8B-B14F-4D97-AF65-F5344CB8AC3E}">
        <p14:creationId xmlns:p14="http://schemas.microsoft.com/office/powerpoint/2010/main" val="4253316619"/>
      </p:ext>
    </p:extLst>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anadvoca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spanadvocac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START@spannj.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ctrTitle"/>
          </p:nvPr>
        </p:nvSpPr>
        <p:spPr>
          <a:xfrm>
            <a:off x="304800" y="228600"/>
            <a:ext cx="8686800" cy="6324600"/>
          </a:xfrm>
          <a:prstGeom prst="rect">
            <a:avLst/>
          </a:prstGeom>
          <a:solidFill>
            <a:schemeClr val="bg2">
              <a:lumMod val="20000"/>
              <a:lumOff val="80000"/>
            </a:schemeClr>
          </a:solidFill>
          <a:ln w="28575">
            <a:solidFill>
              <a:srgbClr val="002060"/>
            </a:solidFill>
          </a:ln>
        </p:spPr>
        <p:txBody>
          <a:bodyPr wrap="square" lIns="91425" tIns="45700" rIns="91425" bIns="45700" anchor="t" anchorCtr="0">
            <a:noAutofit/>
          </a:bodyPr>
          <a:lstStyle/>
          <a:p>
            <a:pPr marL="0" marR="0" lvl="0" indent="0" algn="ctr" rtl="0">
              <a:lnSpc>
                <a:spcPct val="90000"/>
              </a:lnSpc>
              <a:spcBef>
                <a:spcPts val="0"/>
              </a:spcBef>
              <a:spcAft>
                <a:spcPts val="0"/>
              </a:spcAft>
              <a:buClr>
                <a:srgbClr val="233851"/>
              </a:buClr>
              <a:buSzPct val="25000"/>
              <a:buFont typeface="Arial"/>
              <a:buNone/>
            </a:pPr>
            <a:r>
              <a:rPr lang="en-US" sz="4000" b="1" i="0" u="none" strike="noStrike" cap="none" dirty="0">
                <a:solidFill>
                  <a:srgbClr val="002060"/>
                </a:solidFill>
                <a:latin typeface="Lucinda console"/>
                <a:ea typeface="Arial"/>
                <a:cs typeface="Calibri" panose="020F0502020204030204" pitchFamily="34" charset="0"/>
                <a:sym typeface="Arial"/>
              </a:rPr>
              <a:t>Starting &amp; Running Effective Special Education Parent </a:t>
            </a:r>
            <a:br>
              <a:rPr lang="en-US" sz="4000" b="1" i="0" u="none" strike="noStrike" cap="none" dirty="0">
                <a:solidFill>
                  <a:srgbClr val="002060"/>
                </a:solidFill>
                <a:latin typeface="Lucinda console"/>
                <a:ea typeface="Arial"/>
                <a:cs typeface="Calibri" panose="020F0502020204030204" pitchFamily="34" charset="0"/>
                <a:sym typeface="Arial"/>
              </a:rPr>
            </a:br>
            <a:r>
              <a:rPr lang="en-US" sz="4000" b="1" i="0" u="none" strike="noStrike" cap="none" dirty="0">
                <a:solidFill>
                  <a:srgbClr val="002060"/>
                </a:solidFill>
                <a:latin typeface="Lucinda console"/>
                <a:ea typeface="Arial"/>
                <a:cs typeface="Calibri" panose="020F0502020204030204" pitchFamily="34" charset="0"/>
                <a:sym typeface="Arial"/>
              </a:rPr>
              <a:t>Advisory Groups</a:t>
            </a:r>
            <a:r>
              <a:rPr lang="en-US" sz="3200" b="1" i="0" u="none" strike="noStrike" cap="none" dirty="0">
                <a:solidFill>
                  <a:srgbClr val="002060"/>
                </a:solidFill>
                <a:latin typeface="Lucinda console"/>
                <a:ea typeface="Arial"/>
                <a:cs typeface="Arial"/>
                <a:sym typeface="Arial"/>
              </a:rPr>
              <a:t/>
            </a:r>
            <a:br>
              <a:rPr lang="en-US" sz="3200" b="1" i="0" u="none" strike="noStrike" cap="none" dirty="0">
                <a:solidFill>
                  <a:srgbClr val="002060"/>
                </a:solidFill>
                <a:latin typeface="Lucinda console"/>
                <a:ea typeface="Arial"/>
                <a:cs typeface="Arial"/>
                <a:sym typeface="Arial"/>
              </a:rPr>
            </a:br>
            <a:endParaRPr lang="en-US" sz="3200" b="1" i="0" u="none" strike="noStrike" cap="none" dirty="0">
              <a:solidFill>
                <a:srgbClr val="002060"/>
              </a:solidFill>
              <a:latin typeface="Lucinda console"/>
              <a:ea typeface="Arial"/>
              <a:cs typeface="Arial"/>
              <a:sym typeface="Arial"/>
            </a:endParaRPr>
          </a:p>
          <a:p>
            <a:pPr marL="0" marR="0" lvl="0" indent="0" algn="ctr" rtl="0">
              <a:lnSpc>
                <a:spcPct val="90000"/>
              </a:lnSpc>
              <a:spcBef>
                <a:spcPts val="0"/>
              </a:spcBef>
              <a:spcAft>
                <a:spcPts val="0"/>
              </a:spcAft>
              <a:buClr>
                <a:srgbClr val="233851"/>
              </a:buClr>
              <a:buSzPct val="25000"/>
              <a:buFont typeface="Arial"/>
              <a:buNone/>
            </a:pPr>
            <a:endParaRPr sz="3200" b="1" i="0" u="none" strike="noStrike" cap="none" dirty="0">
              <a:solidFill>
                <a:srgbClr val="233851"/>
              </a:solidFill>
              <a:latin typeface="Arial"/>
              <a:ea typeface="Arial"/>
              <a:cs typeface="Arial"/>
              <a:sym typeface="Arial"/>
            </a:endParaRPr>
          </a:p>
        </p:txBody>
      </p:sp>
      <p:sp>
        <p:nvSpPr>
          <p:cNvPr id="397" name="Shape 397"/>
          <p:cNvSpPr/>
          <p:nvPr/>
        </p:nvSpPr>
        <p:spPr>
          <a:xfrm>
            <a:off x="4366798" y="1905000"/>
            <a:ext cx="4624802" cy="4419474"/>
          </a:xfrm>
          <a:prstGeom prst="rect">
            <a:avLst/>
          </a:prstGeom>
          <a:noFill/>
          <a:ln>
            <a:noFill/>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ct val="25000"/>
              <a:buFont typeface="Tahoma"/>
              <a:buNone/>
            </a:pPr>
            <a:r>
              <a:rPr lang="en-US" sz="2600" b="1" i="0" u="none" strike="noStrike" cap="none" dirty="0">
                <a:solidFill>
                  <a:srgbClr val="000000"/>
                </a:solidFill>
                <a:latin typeface="Lucinda console"/>
                <a:ea typeface="Tahoma"/>
                <a:cs typeface="Calibri" panose="020F0502020204030204" pitchFamily="34" charset="0"/>
                <a:sym typeface="Tahoma"/>
              </a:rPr>
              <a:t>SPAN START Project</a:t>
            </a:r>
          </a:p>
          <a:p>
            <a:pPr marL="342900" marR="0" lvl="0" indent="-342900" algn="ctr" rtl="0">
              <a:lnSpc>
                <a:spcPct val="100000"/>
              </a:lnSpc>
              <a:spcBef>
                <a:spcPts val="400"/>
              </a:spcBef>
              <a:spcAft>
                <a:spcPts val="0"/>
              </a:spcAft>
              <a:buClr>
                <a:srgbClr val="000000"/>
              </a:buClr>
              <a:buSzPct val="25000"/>
              <a:buFont typeface="Tahoma"/>
              <a:buNone/>
            </a:pPr>
            <a:r>
              <a:rPr lang="en-US" sz="2600" b="0" i="0" u="none" strike="noStrike" cap="none" dirty="0">
                <a:solidFill>
                  <a:srgbClr val="000000"/>
                </a:solidFill>
                <a:latin typeface="Lucinda console"/>
                <a:ea typeface="Tahoma"/>
                <a:cs typeface="Calibri" panose="020F0502020204030204" pitchFamily="34" charset="0"/>
                <a:sym typeface="Tahoma"/>
              </a:rPr>
              <a:t>35 Halsey Street</a:t>
            </a:r>
          </a:p>
          <a:p>
            <a:pPr marL="342900" marR="0" lvl="0" indent="-342900" algn="ctr" rtl="0">
              <a:lnSpc>
                <a:spcPct val="100000"/>
              </a:lnSpc>
              <a:spcBef>
                <a:spcPts val="400"/>
              </a:spcBef>
              <a:spcAft>
                <a:spcPts val="0"/>
              </a:spcAft>
              <a:buClr>
                <a:srgbClr val="000000"/>
              </a:buClr>
              <a:buSzPct val="25000"/>
              <a:buFont typeface="Tahoma"/>
              <a:buNone/>
            </a:pPr>
            <a:r>
              <a:rPr lang="en-US" sz="2600" b="0" i="0" u="none" strike="noStrike" cap="none" dirty="0">
                <a:solidFill>
                  <a:srgbClr val="000000"/>
                </a:solidFill>
                <a:latin typeface="Lucinda console"/>
                <a:ea typeface="Tahoma"/>
                <a:cs typeface="Calibri" panose="020F0502020204030204" pitchFamily="34" charset="0"/>
                <a:sym typeface="Tahoma"/>
              </a:rPr>
              <a:t>Newark, NJ 07102</a:t>
            </a:r>
          </a:p>
          <a:p>
            <a:pPr marL="342900" marR="0" lvl="0" indent="-342900" algn="ctr" rtl="0">
              <a:lnSpc>
                <a:spcPct val="100000"/>
              </a:lnSpc>
              <a:spcBef>
                <a:spcPts val="400"/>
              </a:spcBef>
              <a:spcAft>
                <a:spcPts val="0"/>
              </a:spcAft>
              <a:buClr>
                <a:srgbClr val="000000"/>
              </a:buClr>
              <a:buSzPct val="25000"/>
              <a:buFont typeface="Tahoma"/>
              <a:buNone/>
            </a:pPr>
            <a:r>
              <a:rPr lang="en-US" sz="2600" b="0" i="0" u="none" strike="noStrike" cap="none" dirty="0">
                <a:solidFill>
                  <a:srgbClr val="000000"/>
                </a:solidFill>
                <a:latin typeface="Lucinda console"/>
                <a:ea typeface="Tahoma"/>
                <a:cs typeface="Calibri" panose="020F0502020204030204" pitchFamily="34" charset="0"/>
                <a:sym typeface="Tahoma"/>
              </a:rPr>
              <a:t>(800) 654-SPAN</a:t>
            </a:r>
          </a:p>
          <a:p>
            <a:pPr marL="342900" marR="0" lvl="0" indent="-342900" algn="ctr" rtl="0">
              <a:lnSpc>
                <a:spcPct val="100000"/>
              </a:lnSpc>
              <a:spcBef>
                <a:spcPts val="400"/>
              </a:spcBef>
              <a:spcAft>
                <a:spcPts val="0"/>
              </a:spcAft>
              <a:buClr>
                <a:srgbClr val="000000"/>
              </a:buClr>
              <a:buSzPct val="25000"/>
              <a:buFont typeface="Tahoma"/>
              <a:buNone/>
            </a:pPr>
            <a:r>
              <a:rPr lang="en-US" sz="2600" b="0" i="0" u="none" strike="noStrike" cap="none" dirty="0">
                <a:solidFill>
                  <a:srgbClr val="000000"/>
                </a:solidFill>
                <a:latin typeface="Lucinda console"/>
                <a:ea typeface="Tahoma"/>
                <a:cs typeface="Calibri" panose="020F0502020204030204" pitchFamily="34" charset="0"/>
                <a:sym typeface="Tahoma"/>
              </a:rPr>
              <a:t>(973) 642-8100</a:t>
            </a:r>
          </a:p>
          <a:p>
            <a:pPr marL="342900" marR="0" lvl="0" indent="-342900" algn="ctr" rtl="0">
              <a:lnSpc>
                <a:spcPct val="100000"/>
              </a:lnSpc>
              <a:spcBef>
                <a:spcPts val="400"/>
              </a:spcBef>
              <a:spcAft>
                <a:spcPts val="0"/>
              </a:spcAft>
              <a:buClr>
                <a:srgbClr val="4A79D3"/>
              </a:buClr>
              <a:buSzPct val="25000"/>
              <a:buFont typeface="Tahoma"/>
              <a:buNone/>
            </a:pPr>
            <a:r>
              <a:rPr lang="en-US" sz="2600" b="0" i="0" u="none" strike="noStrike" cap="none" dirty="0">
                <a:solidFill>
                  <a:srgbClr val="002060"/>
                </a:solidFill>
                <a:latin typeface="Lucinda console"/>
                <a:ea typeface="Tahoma"/>
                <a:cs typeface="Calibri" panose="020F0502020204030204" pitchFamily="34" charset="0"/>
                <a:sym typeface="Tahoma"/>
              </a:rPr>
              <a:t>start@spannj.org</a:t>
            </a:r>
          </a:p>
          <a:p>
            <a:pPr marL="342900" marR="0" lvl="0" indent="-342900" algn="ctr" rtl="0">
              <a:lnSpc>
                <a:spcPct val="100000"/>
              </a:lnSpc>
              <a:spcBef>
                <a:spcPts val="400"/>
              </a:spcBef>
              <a:spcAft>
                <a:spcPts val="0"/>
              </a:spcAft>
              <a:buClr>
                <a:schemeClr val="dk1"/>
              </a:buClr>
              <a:buSzPct val="25000"/>
              <a:buFont typeface="Tahoma"/>
              <a:buNone/>
            </a:pPr>
            <a:r>
              <a:rPr lang="en-US" sz="2600" b="1" i="0" u="sng" strike="noStrike" cap="none" dirty="0">
                <a:solidFill>
                  <a:schemeClr val="bg2">
                    <a:lumMod val="75000"/>
                  </a:schemeClr>
                </a:solidFill>
                <a:latin typeface="Lucinda console"/>
                <a:ea typeface="Tahoma"/>
                <a:cs typeface="Calibri" panose="020F0502020204030204" pitchFamily="34" charset="0"/>
                <a:sym typeface="Tahoma"/>
                <a:hlinkClick r:id="rId3"/>
              </a:rPr>
              <a:t>www.spanadvocacy</a:t>
            </a:r>
            <a:r>
              <a:rPr lang="en-US" sz="2600" b="1" u="sng" dirty="0">
                <a:solidFill>
                  <a:schemeClr val="bg2">
                    <a:lumMod val="75000"/>
                  </a:schemeClr>
                </a:solidFill>
                <a:latin typeface="Lucinda console"/>
                <a:ea typeface="Tahoma"/>
                <a:cs typeface="Calibri" panose="020F0502020204030204" pitchFamily="34" charset="0"/>
                <a:sym typeface="Tahoma"/>
              </a:rPr>
              <a:t>.</a:t>
            </a:r>
            <a:r>
              <a:rPr lang="en-US" sz="2600" b="1" i="0" u="sng" strike="noStrike" cap="none" dirty="0">
                <a:solidFill>
                  <a:schemeClr val="bg2">
                    <a:lumMod val="75000"/>
                  </a:schemeClr>
                </a:solidFill>
                <a:latin typeface="Lucinda console"/>
                <a:ea typeface="Tahoma"/>
                <a:cs typeface="Calibri" panose="020F0502020204030204" pitchFamily="34" charset="0"/>
                <a:sym typeface="Tahoma"/>
              </a:rPr>
              <a:t>org</a:t>
            </a:r>
          </a:p>
          <a:p>
            <a:pPr marL="342900" marR="0" lvl="0" indent="-342900" algn="ctr" rtl="0">
              <a:lnSpc>
                <a:spcPct val="100000"/>
              </a:lnSpc>
              <a:spcBef>
                <a:spcPts val="400"/>
              </a:spcBef>
              <a:spcAft>
                <a:spcPts val="0"/>
              </a:spcAft>
              <a:buClr>
                <a:srgbClr val="000000"/>
              </a:buClr>
              <a:buSzPct val="25000"/>
              <a:buFont typeface="Tahoma"/>
              <a:buNone/>
            </a:pPr>
            <a:r>
              <a:rPr lang="en-US" sz="2600" b="0" i="1" u="none" strike="noStrike" cap="none" dirty="0">
                <a:solidFill>
                  <a:srgbClr val="000000"/>
                </a:solidFill>
                <a:latin typeface="Lucinda console"/>
                <a:ea typeface="Tahoma"/>
                <a:cs typeface="Calibri" panose="020F0502020204030204" pitchFamily="34" charset="0"/>
                <a:sym typeface="Tahoma"/>
              </a:rPr>
              <a:t>Empowered Parents:</a:t>
            </a:r>
          </a:p>
          <a:p>
            <a:pPr marL="342900" marR="0" lvl="0" indent="-342900" algn="ctr" rtl="0">
              <a:lnSpc>
                <a:spcPct val="100000"/>
              </a:lnSpc>
              <a:spcBef>
                <a:spcPts val="360"/>
              </a:spcBef>
              <a:spcAft>
                <a:spcPts val="0"/>
              </a:spcAft>
              <a:buClr>
                <a:srgbClr val="000000"/>
              </a:buClr>
              <a:buSzPct val="25000"/>
              <a:buFont typeface="Tahoma"/>
              <a:buNone/>
            </a:pPr>
            <a:r>
              <a:rPr lang="en-US" sz="2600" b="0" i="1" u="none" strike="noStrike" cap="none" dirty="0">
                <a:solidFill>
                  <a:srgbClr val="000000"/>
                </a:solidFill>
                <a:latin typeface="Lucinda console"/>
                <a:ea typeface="Tahoma"/>
                <a:cs typeface="Calibri" panose="020F0502020204030204" pitchFamily="34" charset="0"/>
                <a:sym typeface="Tahoma"/>
              </a:rPr>
              <a:t>Educated, Engaged, Effective!</a:t>
            </a:r>
          </a:p>
        </p:txBody>
      </p:sp>
      <p:pic>
        <p:nvPicPr>
          <p:cNvPr id="398" name="Shape 398"/>
          <p:cNvPicPr preferRelativeResize="0"/>
          <p:nvPr/>
        </p:nvPicPr>
        <p:blipFill rotWithShape="1">
          <a:blip r:embed="rId4">
            <a:alphaModFix/>
          </a:blip>
          <a:srcRect/>
          <a:stretch/>
        </p:blipFill>
        <p:spPr>
          <a:xfrm>
            <a:off x="1143000" y="2052150"/>
            <a:ext cx="3223798" cy="2753700"/>
          </a:xfrm>
          <a:prstGeom prst="rect">
            <a:avLst/>
          </a:prstGeom>
          <a:noFill/>
          <a:ln>
            <a:noFill/>
          </a:ln>
        </p:spPr>
      </p:pic>
    </p:spTree>
    <p:extLst>
      <p:ext uri="{BB962C8B-B14F-4D97-AF65-F5344CB8AC3E}">
        <p14:creationId xmlns:p14="http://schemas.microsoft.com/office/powerpoint/2010/main" val="372091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381001" y="640076"/>
            <a:ext cx="3115578" cy="5159146"/>
          </a:xfrm>
        </p:spPr>
        <p:txBody>
          <a:bodyPr anchor="t">
            <a:normAutofit/>
          </a:bodyPr>
          <a:lstStyle/>
          <a:p>
            <a:pPr eaLnBrk="1" hangingPunct="1"/>
            <a:r>
              <a:rPr lang="en-US" altLang="en-US" sz="4200" dirty="0">
                <a:solidFill>
                  <a:srgbClr val="002060"/>
                </a:solidFill>
                <a:latin typeface="Lucinda console"/>
              </a:rPr>
              <a:t>Step 2: Function</a:t>
            </a:r>
            <a:r>
              <a:rPr lang="en-US" altLang="en-US" sz="4200" b="1" dirty="0">
                <a:solidFill>
                  <a:srgbClr val="002060"/>
                </a:solidFill>
                <a:latin typeface="Lucinda console"/>
              </a:rPr>
              <a:t> </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3840582214"/>
              </p:ext>
            </p:extLst>
          </p:nvPr>
        </p:nvGraphicFramePr>
        <p:xfrm>
          <a:off x="3276600" y="457200"/>
          <a:ext cx="5638800" cy="591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83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60F0A2D6-F4FF-45EB-AA57-F157C53CE199}"/>
              </a:ext>
            </a:extLst>
          </p:cNvPr>
          <p:cNvSpPr>
            <a:spLocks noGrp="1" noChangeArrowheads="1"/>
          </p:cNvSpPr>
          <p:nvPr>
            <p:ph type="title"/>
          </p:nvPr>
        </p:nvSpPr>
        <p:spPr>
          <a:xfrm>
            <a:off x="685800" y="228600"/>
            <a:ext cx="7772400" cy="1524000"/>
          </a:xfrm>
        </p:spPr>
        <p:txBody>
          <a:bodyPr>
            <a:normAutofit/>
          </a:bodyPr>
          <a:lstStyle/>
          <a:p>
            <a:pPr eaLnBrk="1" hangingPunct="1"/>
            <a:r>
              <a:rPr lang="en-US" altLang="en-US" b="1" dirty="0">
                <a:solidFill>
                  <a:srgbClr val="002060"/>
                </a:solidFill>
                <a:latin typeface="Lucinda console"/>
              </a:rPr>
              <a:t>Key Role: Input</a:t>
            </a:r>
          </a:p>
        </p:txBody>
      </p:sp>
      <p:sp>
        <p:nvSpPr>
          <p:cNvPr id="29699" name="AutoShape 16">
            <a:extLst>
              <a:ext uri="{FF2B5EF4-FFF2-40B4-BE49-F238E27FC236}">
                <a16:creationId xmlns="" xmlns:a16="http://schemas.microsoft.com/office/drawing/2014/main" id="{31C9E99C-1E07-4407-9000-6E4C6E0B0F31}"/>
              </a:ext>
            </a:extLst>
          </p:cNvPr>
          <p:cNvSpPr>
            <a:spLocks noChangeArrowheads="1"/>
          </p:cNvSpPr>
          <p:nvPr/>
        </p:nvSpPr>
        <p:spPr bwMode="auto">
          <a:xfrm>
            <a:off x="2133600" y="1676400"/>
            <a:ext cx="5486400" cy="3810000"/>
          </a:xfrm>
          <a:prstGeom prst="triangle">
            <a:avLst>
              <a:gd name="adj" fmla="val 462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Osaka" pitchFamily="28" charset="-128"/>
              </a:defRPr>
            </a:lvl1pPr>
            <a:lvl2pPr marL="742950" indent="-285750">
              <a:spcBef>
                <a:spcPct val="20000"/>
              </a:spcBef>
              <a:buChar char="–"/>
              <a:defRPr sz="2800">
                <a:solidFill>
                  <a:schemeClr val="tx1"/>
                </a:solidFill>
                <a:latin typeface="Arial" panose="020B0604020202020204" pitchFamily="34" charset="0"/>
                <a:ea typeface="Osaka" pitchFamily="28" charset="-128"/>
              </a:defRPr>
            </a:lvl2pPr>
            <a:lvl3pPr marL="1143000" indent="-228600">
              <a:spcBef>
                <a:spcPct val="20000"/>
              </a:spcBef>
              <a:buChar char="•"/>
              <a:defRPr sz="2400">
                <a:solidFill>
                  <a:schemeClr val="tx1"/>
                </a:solidFill>
                <a:latin typeface="Arial" panose="020B0604020202020204" pitchFamily="34" charset="0"/>
                <a:ea typeface="Osaka" pitchFamily="28" charset="-128"/>
              </a:defRPr>
            </a:lvl3pPr>
            <a:lvl4pPr marL="1600200" indent="-228600">
              <a:spcBef>
                <a:spcPct val="20000"/>
              </a:spcBef>
              <a:buChar char="–"/>
              <a:defRPr sz="2000">
                <a:solidFill>
                  <a:schemeClr val="tx1"/>
                </a:solidFill>
                <a:latin typeface="Arial" panose="020B0604020202020204" pitchFamily="34" charset="0"/>
                <a:ea typeface="Osaka" pitchFamily="28" charset="-128"/>
              </a:defRPr>
            </a:lvl4pPr>
            <a:lvl5pPr marL="2057400" indent="-228600">
              <a:spcBef>
                <a:spcPct val="20000"/>
              </a:spcBef>
              <a:buChar char="»"/>
              <a:defRPr sz="2000">
                <a:solidFill>
                  <a:schemeClr val="tx1"/>
                </a:solidFill>
                <a:latin typeface="Arial" panose="020B0604020202020204" pitchFamily="34" charset="0"/>
                <a:ea typeface="Osaka" pitchFamily="28"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algn="ctr" eaLnBrk="1" hangingPunct="1">
              <a:spcBef>
                <a:spcPct val="0"/>
              </a:spcBef>
              <a:buFontTx/>
              <a:buNone/>
            </a:pPr>
            <a:endParaRPr lang="en-US" altLang="en-US" sz="1800"/>
          </a:p>
          <a:p>
            <a:pPr algn="ctr" eaLnBrk="1" hangingPunct="1">
              <a:spcBef>
                <a:spcPct val="0"/>
              </a:spcBef>
              <a:buFontTx/>
              <a:buNone/>
            </a:pPr>
            <a:endParaRPr lang="en-US" altLang="en-US" sz="1800"/>
          </a:p>
        </p:txBody>
      </p:sp>
      <p:sp>
        <p:nvSpPr>
          <p:cNvPr id="29700" name="Rectangle 17">
            <a:extLst>
              <a:ext uri="{FF2B5EF4-FFF2-40B4-BE49-F238E27FC236}">
                <a16:creationId xmlns="" xmlns:a16="http://schemas.microsoft.com/office/drawing/2014/main" id="{548B6F8C-9041-4E21-8B8A-E00F08622873}"/>
              </a:ext>
            </a:extLst>
          </p:cNvPr>
          <p:cNvSpPr>
            <a:spLocks noChangeArrowheads="1"/>
          </p:cNvSpPr>
          <p:nvPr/>
        </p:nvSpPr>
        <p:spPr bwMode="auto">
          <a:xfrm rot="3125125">
            <a:off x="5605462" y="3279776"/>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28" charset="-128"/>
              </a:defRPr>
            </a:lvl1pPr>
            <a:lvl2pPr marL="742950" indent="-285750">
              <a:spcBef>
                <a:spcPct val="20000"/>
              </a:spcBef>
              <a:buChar char="–"/>
              <a:defRPr sz="2800">
                <a:solidFill>
                  <a:schemeClr val="tx1"/>
                </a:solidFill>
                <a:latin typeface="Arial" panose="020B0604020202020204" pitchFamily="34" charset="0"/>
                <a:ea typeface="Osaka" pitchFamily="28" charset="-128"/>
              </a:defRPr>
            </a:lvl2pPr>
            <a:lvl3pPr marL="1143000" indent="-228600">
              <a:spcBef>
                <a:spcPct val="20000"/>
              </a:spcBef>
              <a:buChar char="•"/>
              <a:defRPr sz="2400">
                <a:solidFill>
                  <a:schemeClr val="tx1"/>
                </a:solidFill>
                <a:latin typeface="Arial" panose="020B0604020202020204" pitchFamily="34" charset="0"/>
                <a:ea typeface="Osaka" pitchFamily="28" charset="-128"/>
              </a:defRPr>
            </a:lvl3pPr>
            <a:lvl4pPr marL="1600200" indent="-228600">
              <a:spcBef>
                <a:spcPct val="20000"/>
              </a:spcBef>
              <a:buChar char="–"/>
              <a:defRPr sz="2000">
                <a:solidFill>
                  <a:schemeClr val="tx1"/>
                </a:solidFill>
                <a:latin typeface="Arial" panose="020B0604020202020204" pitchFamily="34" charset="0"/>
                <a:ea typeface="Osaka" pitchFamily="28" charset="-128"/>
              </a:defRPr>
            </a:lvl4pPr>
            <a:lvl5pPr marL="2057400" indent="-228600">
              <a:spcBef>
                <a:spcPct val="20000"/>
              </a:spcBef>
              <a:buChar char="»"/>
              <a:defRPr sz="2000">
                <a:solidFill>
                  <a:schemeClr val="tx1"/>
                </a:solidFill>
                <a:latin typeface="Arial" panose="020B0604020202020204" pitchFamily="34" charset="0"/>
                <a:ea typeface="Osaka" pitchFamily="28"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eaLnBrk="1" hangingPunct="1">
              <a:spcBef>
                <a:spcPct val="0"/>
              </a:spcBef>
              <a:buFontTx/>
              <a:buNone/>
            </a:pPr>
            <a:r>
              <a:rPr lang="en-US" altLang="en-US" sz="2400">
                <a:solidFill>
                  <a:srgbClr val="182BFF"/>
                </a:solidFill>
              </a:rPr>
              <a:t>On what?</a:t>
            </a:r>
            <a:endParaRPr lang="en-US" altLang="en-US" sz="1800"/>
          </a:p>
        </p:txBody>
      </p:sp>
      <p:sp>
        <p:nvSpPr>
          <p:cNvPr id="29701" name="Rectangle 18">
            <a:extLst>
              <a:ext uri="{FF2B5EF4-FFF2-40B4-BE49-F238E27FC236}">
                <a16:creationId xmlns="" xmlns:a16="http://schemas.microsoft.com/office/drawing/2014/main" id="{5E705694-DC20-45BC-A217-60A6E543DECF}"/>
              </a:ext>
            </a:extLst>
          </p:cNvPr>
          <p:cNvSpPr>
            <a:spLocks noChangeArrowheads="1"/>
          </p:cNvSpPr>
          <p:nvPr/>
        </p:nvSpPr>
        <p:spPr bwMode="auto">
          <a:xfrm rot="-3345557">
            <a:off x="1865312" y="317658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28" charset="-128"/>
              </a:defRPr>
            </a:lvl1pPr>
            <a:lvl2pPr marL="742950" indent="-285750">
              <a:spcBef>
                <a:spcPct val="20000"/>
              </a:spcBef>
              <a:buChar char="–"/>
              <a:defRPr sz="2800">
                <a:solidFill>
                  <a:schemeClr val="tx1"/>
                </a:solidFill>
                <a:latin typeface="Arial" panose="020B0604020202020204" pitchFamily="34" charset="0"/>
                <a:ea typeface="Osaka" pitchFamily="28" charset="-128"/>
              </a:defRPr>
            </a:lvl2pPr>
            <a:lvl3pPr marL="1143000" indent="-228600">
              <a:spcBef>
                <a:spcPct val="20000"/>
              </a:spcBef>
              <a:buChar char="•"/>
              <a:defRPr sz="2400">
                <a:solidFill>
                  <a:schemeClr val="tx1"/>
                </a:solidFill>
                <a:latin typeface="Arial" panose="020B0604020202020204" pitchFamily="34" charset="0"/>
                <a:ea typeface="Osaka" pitchFamily="28" charset="-128"/>
              </a:defRPr>
            </a:lvl3pPr>
            <a:lvl4pPr marL="1600200" indent="-228600">
              <a:spcBef>
                <a:spcPct val="20000"/>
              </a:spcBef>
              <a:buChar char="–"/>
              <a:defRPr sz="2000">
                <a:solidFill>
                  <a:schemeClr val="tx1"/>
                </a:solidFill>
                <a:latin typeface="Arial" panose="020B0604020202020204" pitchFamily="34" charset="0"/>
                <a:ea typeface="Osaka" pitchFamily="28" charset="-128"/>
              </a:defRPr>
            </a:lvl4pPr>
            <a:lvl5pPr marL="2057400" indent="-228600">
              <a:spcBef>
                <a:spcPct val="20000"/>
              </a:spcBef>
              <a:buChar char="»"/>
              <a:defRPr sz="2000">
                <a:solidFill>
                  <a:schemeClr val="tx1"/>
                </a:solidFill>
                <a:latin typeface="Arial" panose="020B0604020202020204" pitchFamily="34" charset="0"/>
                <a:ea typeface="Osaka" pitchFamily="28"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eaLnBrk="1" hangingPunct="1">
              <a:spcBef>
                <a:spcPct val="0"/>
              </a:spcBef>
              <a:buFontTx/>
              <a:buNone/>
            </a:pPr>
            <a:r>
              <a:rPr lang="en-US" altLang="en-US" sz="2400">
                <a:solidFill>
                  <a:srgbClr val="FF517F"/>
                </a:solidFill>
              </a:rPr>
              <a:t>How is it obtained?</a:t>
            </a:r>
            <a:endParaRPr lang="en-US" altLang="en-US" sz="1800">
              <a:solidFill>
                <a:srgbClr val="FF050D"/>
              </a:solidFill>
            </a:endParaRPr>
          </a:p>
        </p:txBody>
      </p:sp>
      <p:sp>
        <p:nvSpPr>
          <p:cNvPr id="29702" name="Rectangle 20">
            <a:extLst>
              <a:ext uri="{FF2B5EF4-FFF2-40B4-BE49-F238E27FC236}">
                <a16:creationId xmlns="" xmlns:a16="http://schemas.microsoft.com/office/drawing/2014/main" id="{52194F91-D954-4EC1-8DBA-3DB1A4EB8380}"/>
              </a:ext>
            </a:extLst>
          </p:cNvPr>
          <p:cNvSpPr>
            <a:spLocks noChangeArrowheads="1"/>
          </p:cNvSpPr>
          <p:nvPr/>
        </p:nvSpPr>
        <p:spPr bwMode="auto">
          <a:xfrm>
            <a:off x="3352800" y="5486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28" charset="-128"/>
              </a:defRPr>
            </a:lvl1pPr>
            <a:lvl2pPr marL="742950" indent="-285750">
              <a:spcBef>
                <a:spcPct val="20000"/>
              </a:spcBef>
              <a:buChar char="–"/>
              <a:defRPr sz="2800">
                <a:solidFill>
                  <a:schemeClr val="tx1"/>
                </a:solidFill>
                <a:latin typeface="Arial" panose="020B0604020202020204" pitchFamily="34" charset="0"/>
                <a:ea typeface="Osaka" pitchFamily="28" charset="-128"/>
              </a:defRPr>
            </a:lvl2pPr>
            <a:lvl3pPr marL="1143000" indent="-228600">
              <a:spcBef>
                <a:spcPct val="20000"/>
              </a:spcBef>
              <a:buChar char="•"/>
              <a:defRPr sz="2400">
                <a:solidFill>
                  <a:schemeClr val="tx1"/>
                </a:solidFill>
                <a:latin typeface="Arial" panose="020B0604020202020204" pitchFamily="34" charset="0"/>
                <a:ea typeface="Osaka" pitchFamily="28" charset="-128"/>
              </a:defRPr>
            </a:lvl3pPr>
            <a:lvl4pPr marL="1600200" indent="-228600">
              <a:spcBef>
                <a:spcPct val="20000"/>
              </a:spcBef>
              <a:buChar char="–"/>
              <a:defRPr sz="2000">
                <a:solidFill>
                  <a:schemeClr val="tx1"/>
                </a:solidFill>
                <a:latin typeface="Arial" panose="020B0604020202020204" pitchFamily="34" charset="0"/>
                <a:ea typeface="Osaka" pitchFamily="28" charset="-128"/>
              </a:defRPr>
            </a:lvl4pPr>
            <a:lvl5pPr marL="2057400" indent="-228600">
              <a:spcBef>
                <a:spcPct val="20000"/>
              </a:spcBef>
              <a:buChar char="»"/>
              <a:defRPr sz="2000">
                <a:solidFill>
                  <a:schemeClr val="tx1"/>
                </a:solidFill>
                <a:latin typeface="Arial" panose="020B0604020202020204" pitchFamily="34" charset="0"/>
                <a:ea typeface="Osaka" pitchFamily="28"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eaLnBrk="1" hangingPunct="1">
              <a:spcBef>
                <a:spcPct val="0"/>
              </a:spcBef>
              <a:buFontTx/>
              <a:buNone/>
            </a:pPr>
            <a:r>
              <a:rPr lang="en-US" altLang="en-US" sz="2400">
                <a:solidFill>
                  <a:srgbClr val="22C11A"/>
                </a:solidFill>
              </a:rPr>
              <a:t>What do you do with it?</a:t>
            </a:r>
            <a:endParaRPr lang="en-US" altLang="en-US" sz="1800"/>
          </a:p>
        </p:txBody>
      </p:sp>
      <p:sp>
        <p:nvSpPr>
          <p:cNvPr id="29703" name="Text Box 21">
            <a:extLst>
              <a:ext uri="{FF2B5EF4-FFF2-40B4-BE49-F238E27FC236}">
                <a16:creationId xmlns="" xmlns:a16="http://schemas.microsoft.com/office/drawing/2014/main" id="{6AF9196C-768B-4632-B7B5-63B8F8844475}"/>
              </a:ext>
            </a:extLst>
          </p:cNvPr>
          <p:cNvSpPr txBox="1">
            <a:spLocks noChangeArrowheads="1"/>
          </p:cNvSpPr>
          <p:nvPr/>
        </p:nvSpPr>
        <p:spPr bwMode="auto">
          <a:xfrm>
            <a:off x="3810000" y="3657600"/>
            <a:ext cx="2012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Osaka" pitchFamily="28" charset="-128"/>
              </a:defRPr>
            </a:lvl1pPr>
            <a:lvl2pPr marL="742950" indent="-285750">
              <a:spcBef>
                <a:spcPct val="20000"/>
              </a:spcBef>
              <a:buChar char="–"/>
              <a:defRPr sz="2800">
                <a:solidFill>
                  <a:schemeClr val="tx1"/>
                </a:solidFill>
                <a:latin typeface="Arial" panose="020B0604020202020204" pitchFamily="34" charset="0"/>
                <a:ea typeface="Osaka" pitchFamily="28" charset="-128"/>
              </a:defRPr>
            </a:lvl2pPr>
            <a:lvl3pPr marL="1143000" indent="-228600">
              <a:spcBef>
                <a:spcPct val="20000"/>
              </a:spcBef>
              <a:buChar char="•"/>
              <a:defRPr sz="2400">
                <a:solidFill>
                  <a:schemeClr val="tx1"/>
                </a:solidFill>
                <a:latin typeface="Arial" panose="020B0604020202020204" pitchFamily="34" charset="0"/>
                <a:ea typeface="Osaka" pitchFamily="28" charset="-128"/>
              </a:defRPr>
            </a:lvl3pPr>
            <a:lvl4pPr marL="1600200" indent="-228600">
              <a:spcBef>
                <a:spcPct val="20000"/>
              </a:spcBef>
              <a:buChar char="–"/>
              <a:defRPr sz="2000">
                <a:solidFill>
                  <a:schemeClr val="tx1"/>
                </a:solidFill>
                <a:latin typeface="Arial" panose="020B0604020202020204" pitchFamily="34" charset="0"/>
                <a:ea typeface="Osaka" pitchFamily="28" charset="-128"/>
              </a:defRPr>
            </a:lvl4pPr>
            <a:lvl5pPr marL="2057400" indent="-228600">
              <a:spcBef>
                <a:spcPct val="20000"/>
              </a:spcBef>
              <a:buChar char="»"/>
              <a:defRPr sz="2000">
                <a:solidFill>
                  <a:schemeClr val="tx1"/>
                </a:solidFill>
                <a:latin typeface="Arial" panose="020B0604020202020204" pitchFamily="34" charset="0"/>
                <a:ea typeface="Osaka" pitchFamily="28"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eaLnBrk="1" hangingPunct="1">
              <a:spcBef>
                <a:spcPct val="0"/>
              </a:spcBef>
              <a:buFontTx/>
              <a:buNone/>
            </a:pPr>
            <a:r>
              <a:rPr lang="en-US" altLang="en-US" sz="4800"/>
              <a:t>INPUT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room&#10;&#10;Description generated with very high confidence">
            <a:extLst>
              <a:ext uri="{FF2B5EF4-FFF2-40B4-BE49-F238E27FC236}">
                <a16:creationId xmlns="" xmlns:a16="http://schemas.microsoft.com/office/drawing/2014/main" id="{9DB9B3CE-87A2-4E9E-B5C0-3783CFF62E80}"/>
              </a:ext>
            </a:extLst>
          </p:cNvPr>
          <p:cNvPicPr>
            <a:picLocks noChangeAspect="1"/>
          </p:cNvPicPr>
          <p:nvPr/>
        </p:nvPicPr>
        <p:blipFill rotWithShape="1">
          <a:blip r:embed="rId3"/>
          <a:srcRect l="21630" r="16395"/>
          <a:stretch/>
        </p:blipFill>
        <p:spPr>
          <a:xfrm>
            <a:off x="3477006" y="10"/>
            <a:ext cx="5666994" cy="6857990"/>
          </a:xfrm>
          <a:prstGeom prst="rect">
            <a:avLst/>
          </a:prstGeom>
        </p:spPr>
      </p:pic>
      <p:sp>
        <p:nvSpPr>
          <p:cNvPr id="33794" name="Rectangle 2">
            <a:extLst>
              <a:ext uri="{FF2B5EF4-FFF2-40B4-BE49-F238E27FC236}">
                <a16:creationId xmlns="" xmlns:a16="http://schemas.microsoft.com/office/drawing/2014/main" id="{E6A4E94D-6ED6-4320-86DC-0B112F8EE797}"/>
              </a:ext>
            </a:extLst>
          </p:cNvPr>
          <p:cNvSpPr>
            <a:spLocks noGrp="1" noChangeArrowheads="1"/>
          </p:cNvSpPr>
          <p:nvPr>
            <p:ph type="title"/>
          </p:nvPr>
        </p:nvSpPr>
        <p:spPr>
          <a:xfrm>
            <a:off x="152400" y="365125"/>
            <a:ext cx="3200400" cy="1325563"/>
          </a:xfrm>
        </p:spPr>
        <p:txBody>
          <a:bodyPr>
            <a:noAutofit/>
          </a:bodyPr>
          <a:lstStyle/>
          <a:p>
            <a:pPr eaLnBrk="1" hangingPunct="1"/>
            <a:r>
              <a:rPr lang="en-US" altLang="en-US" sz="2800" b="1" dirty="0">
                <a:solidFill>
                  <a:srgbClr val="002060"/>
                </a:solidFill>
                <a:latin typeface="Lucinda console"/>
              </a:rPr>
              <a:t>Topics to Provide Input on: </a:t>
            </a:r>
          </a:p>
        </p:txBody>
      </p:sp>
      <p:sp>
        <p:nvSpPr>
          <p:cNvPr id="33795" name="Rectangle 3">
            <a:extLst>
              <a:ext uri="{FF2B5EF4-FFF2-40B4-BE49-F238E27FC236}">
                <a16:creationId xmlns="" xmlns:a16="http://schemas.microsoft.com/office/drawing/2014/main" id="{52D0C312-C202-4D42-9035-5157DFE85F97}"/>
              </a:ext>
            </a:extLst>
          </p:cNvPr>
          <p:cNvSpPr>
            <a:spLocks noGrp="1" noChangeArrowheads="1"/>
          </p:cNvSpPr>
          <p:nvPr>
            <p:ph idx="1"/>
          </p:nvPr>
        </p:nvSpPr>
        <p:spPr>
          <a:xfrm>
            <a:off x="152400" y="838200"/>
            <a:ext cx="3324606" cy="5410199"/>
          </a:xfrm>
        </p:spPr>
        <p:txBody>
          <a:bodyPr>
            <a:normAutofit/>
          </a:bodyPr>
          <a:lstStyle/>
          <a:p>
            <a:pPr eaLnBrk="1" hangingPunct="1"/>
            <a:r>
              <a:rPr lang="en-US" altLang="en-US" sz="2200" dirty="0">
                <a:solidFill>
                  <a:srgbClr val="002060"/>
                </a:solidFill>
                <a:latin typeface="Lucinda console"/>
              </a:rPr>
              <a:t>Use the tool provided to think of some topics and issues that you would like to see your district SEPAG address.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228600" y="457200"/>
            <a:ext cx="3200400" cy="5342022"/>
          </a:xfrm>
        </p:spPr>
        <p:txBody>
          <a:bodyPr anchor="t">
            <a:normAutofit/>
          </a:bodyPr>
          <a:lstStyle/>
          <a:p>
            <a:pPr eaLnBrk="1" hangingPunct="1"/>
            <a:r>
              <a:rPr lang="en-US" altLang="en-US" b="1" dirty="0">
                <a:solidFill>
                  <a:srgbClr val="002060"/>
                </a:solidFill>
                <a:latin typeface="Lucinda console"/>
              </a:rPr>
              <a:t>Step 3: Operational</a:t>
            </a:r>
            <a:br>
              <a:rPr lang="en-US" altLang="en-US" b="1" dirty="0">
                <a:solidFill>
                  <a:srgbClr val="002060"/>
                </a:solidFill>
                <a:latin typeface="Lucinda console"/>
              </a:rPr>
            </a:br>
            <a:r>
              <a:rPr lang="en-US" altLang="en-US" b="1" dirty="0">
                <a:solidFill>
                  <a:srgbClr val="002060"/>
                </a:solidFill>
                <a:latin typeface="Lucinda console"/>
              </a:rPr>
              <a:t>Structure</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2888527554"/>
              </p:ext>
            </p:extLst>
          </p:nvPr>
        </p:nvGraphicFramePr>
        <p:xfrm>
          <a:off x="3496579" y="640075"/>
          <a:ext cx="5184184" cy="591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36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wall, person&#10;&#10;Description generated with high confidence">
            <a:extLst>
              <a:ext uri="{FF2B5EF4-FFF2-40B4-BE49-F238E27FC236}">
                <a16:creationId xmlns="" xmlns:a16="http://schemas.microsoft.com/office/drawing/2014/main" id="{5C39B7D3-72AA-40CB-B14A-FB40E7B583F1}"/>
              </a:ext>
            </a:extLst>
          </p:cNvPr>
          <p:cNvPicPr>
            <a:picLocks noChangeAspect="1"/>
          </p:cNvPicPr>
          <p:nvPr/>
        </p:nvPicPr>
        <p:blipFill rotWithShape="1">
          <a:blip r:embed="rId3"/>
          <a:srcRect l="17730" r="20295"/>
          <a:stretch/>
        </p:blipFill>
        <p:spPr>
          <a:xfrm>
            <a:off x="3477006" y="10"/>
            <a:ext cx="5666994" cy="6857990"/>
          </a:xfrm>
          <a:prstGeom prst="rect">
            <a:avLst/>
          </a:prstGeom>
        </p:spPr>
      </p:pic>
      <p:sp>
        <p:nvSpPr>
          <p:cNvPr id="58370" name="Rectangle 2">
            <a:extLst>
              <a:ext uri="{FF2B5EF4-FFF2-40B4-BE49-F238E27FC236}">
                <a16:creationId xmlns="" xmlns:a16="http://schemas.microsoft.com/office/drawing/2014/main" id="{C57170AE-AFEF-4651-BA8E-3AA8ADB6C69D}"/>
              </a:ext>
            </a:extLst>
          </p:cNvPr>
          <p:cNvSpPr>
            <a:spLocks noGrp="1" noChangeArrowheads="1"/>
          </p:cNvSpPr>
          <p:nvPr>
            <p:ph type="title"/>
          </p:nvPr>
        </p:nvSpPr>
        <p:spPr>
          <a:xfrm>
            <a:off x="152400" y="365125"/>
            <a:ext cx="3084870" cy="1325563"/>
          </a:xfrm>
        </p:spPr>
        <p:txBody>
          <a:bodyPr>
            <a:normAutofit fontScale="90000"/>
          </a:bodyPr>
          <a:lstStyle/>
          <a:p>
            <a:pPr eaLnBrk="1" hangingPunct="1"/>
            <a:r>
              <a:rPr lang="en-US" altLang="en-US" sz="2900" b="1" dirty="0">
                <a:solidFill>
                  <a:srgbClr val="002060"/>
                </a:solidFill>
                <a:latin typeface="Lucinda console"/>
              </a:rPr>
              <a:t>Holding Productive Meetings</a:t>
            </a:r>
          </a:p>
        </p:txBody>
      </p:sp>
      <p:sp>
        <p:nvSpPr>
          <p:cNvPr id="58371" name="Rectangle 3">
            <a:extLst>
              <a:ext uri="{FF2B5EF4-FFF2-40B4-BE49-F238E27FC236}">
                <a16:creationId xmlns="" xmlns:a16="http://schemas.microsoft.com/office/drawing/2014/main" id="{F3D8B99D-C291-4C0A-867E-AF13758A7D1A}"/>
              </a:ext>
            </a:extLst>
          </p:cNvPr>
          <p:cNvSpPr>
            <a:spLocks noGrp="1" noChangeArrowheads="1"/>
          </p:cNvSpPr>
          <p:nvPr>
            <p:ph idx="1"/>
          </p:nvPr>
        </p:nvSpPr>
        <p:spPr>
          <a:xfrm>
            <a:off x="152400" y="1690688"/>
            <a:ext cx="3324606" cy="5395912"/>
          </a:xfrm>
        </p:spPr>
        <p:txBody>
          <a:bodyPr>
            <a:normAutofit fontScale="62500" lnSpcReduction="20000"/>
          </a:bodyPr>
          <a:lstStyle/>
          <a:p>
            <a:r>
              <a:rPr lang="en-US" altLang="en-US" sz="2900" dirty="0">
                <a:latin typeface="Lucinda console"/>
              </a:rPr>
              <a:t>It is important that all members be well informed in order to represent their constituency and ensure that group actions are appropriate. </a:t>
            </a:r>
          </a:p>
          <a:p>
            <a:r>
              <a:rPr lang="en-US" altLang="en-US" sz="2900" dirty="0">
                <a:latin typeface="Lucinda console"/>
              </a:rPr>
              <a:t>Members should feel comfortable sharing their thoughts and ideas.</a:t>
            </a:r>
          </a:p>
          <a:p>
            <a:r>
              <a:rPr lang="en-US" altLang="en-US" sz="2900" dirty="0">
                <a:latin typeface="Lucinda console"/>
              </a:rPr>
              <a:t>Use majority vote and/or parliamentary procedures or by consensus.  </a:t>
            </a:r>
          </a:p>
          <a:p>
            <a:r>
              <a:rPr lang="en-US" altLang="en-US" sz="2900" dirty="0">
                <a:latin typeface="Lucinda console"/>
              </a:rPr>
              <a:t>The determination for which decision making process will be used should be clear to all parties and consistently utilized.</a:t>
            </a:r>
          </a:p>
          <a:p>
            <a:endParaRPr lang="en-US" altLang="en-US" sz="1500" dirty="0">
              <a:latin typeface="Arial" panose="020B0604020202020204" pitchFamily="34" charset="0"/>
            </a:endParaRPr>
          </a:p>
          <a:p>
            <a:pPr eaLnBrk="1" hangingPunct="1"/>
            <a:endParaRPr lang="en-US" altLang="en-US" sz="1500" dirty="0"/>
          </a:p>
          <a:p>
            <a:pPr eaLnBrk="1" hangingPunct="1"/>
            <a:endParaRPr lang="en-US" altLang="en-US" sz="1500" dirty="0"/>
          </a:p>
          <a:p>
            <a:pPr eaLnBrk="1" hangingPunct="1"/>
            <a:endParaRPr lang="en-US" alt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152399" y="457200"/>
            <a:ext cx="3344179" cy="5342021"/>
          </a:xfrm>
        </p:spPr>
        <p:txBody>
          <a:bodyPr anchor="t">
            <a:normAutofit/>
          </a:bodyPr>
          <a:lstStyle/>
          <a:p>
            <a:pPr eaLnBrk="1" hangingPunct="1"/>
            <a:r>
              <a:rPr lang="en-US" altLang="en-US" b="1" dirty="0">
                <a:solidFill>
                  <a:srgbClr val="002060"/>
                </a:solidFill>
                <a:latin typeface="Lucinda console"/>
              </a:rPr>
              <a:t>Step 4: Membership</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2958952452"/>
              </p:ext>
            </p:extLst>
          </p:nvPr>
        </p:nvGraphicFramePr>
        <p:xfrm>
          <a:off x="3496578" y="640075"/>
          <a:ext cx="5418821"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50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152400" y="381000"/>
            <a:ext cx="2743200" cy="5418222"/>
          </a:xfrm>
        </p:spPr>
        <p:txBody>
          <a:bodyPr anchor="t">
            <a:normAutofit/>
          </a:bodyPr>
          <a:lstStyle/>
          <a:p>
            <a:pPr eaLnBrk="1" hangingPunct="1"/>
            <a:r>
              <a:rPr lang="en-US" altLang="en-US" b="1" dirty="0">
                <a:solidFill>
                  <a:srgbClr val="002060"/>
                </a:solidFill>
                <a:latin typeface="Lucinda console"/>
              </a:rPr>
              <a:t>Step 5: Goals &amp; Priorities</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1359881857"/>
              </p:ext>
            </p:extLst>
          </p:nvPr>
        </p:nvGraphicFramePr>
        <p:xfrm>
          <a:off x="3496579" y="381001"/>
          <a:ext cx="5184184" cy="579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49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485915" y="640076"/>
            <a:ext cx="3010663" cy="5159146"/>
          </a:xfrm>
        </p:spPr>
        <p:txBody>
          <a:bodyPr anchor="t">
            <a:normAutofit/>
          </a:bodyPr>
          <a:lstStyle/>
          <a:p>
            <a:pPr eaLnBrk="1" hangingPunct="1"/>
            <a:r>
              <a:rPr lang="en-US" altLang="en-US" b="1" dirty="0">
                <a:solidFill>
                  <a:srgbClr val="002060"/>
                </a:solidFill>
                <a:latin typeface="Lucinda console"/>
              </a:rPr>
              <a:t>Step 6: Resources &amp; Supports</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3481948521"/>
              </p:ext>
            </p:extLst>
          </p:nvPr>
        </p:nvGraphicFramePr>
        <p:xfrm>
          <a:off x="3496579" y="762000"/>
          <a:ext cx="5184184" cy="5414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03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E67F24-2A91-46FB-B932-6745A5E5F2E4}"/>
              </a:ext>
            </a:extLst>
          </p:cNvPr>
          <p:cNvSpPr>
            <a:spLocks noGrp="1"/>
          </p:cNvSpPr>
          <p:nvPr>
            <p:ph type="title"/>
          </p:nvPr>
        </p:nvSpPr>
        <p:spPr>
          <a:xfrm>
            <a:off x="533400" y="152400"/>
            <a:ext cx="8305800" cy="1524000"/>
          </a:xfrm>
        </p:spPr>
        <p:txBody>
          <a:bodyPr>
            <a:noAutofit/>
          </a:bodyPr>
          <a:lstStyle/>
          <a:p>
            <a:pPr algn="ctr"/>
            <a:r>
              <a:rPr lang="en-US" sz="2800" b="1" dirty="0">
                <a:solidFill>
                  <a:srgbClr val="002060"/>
                </a:solidFill>
                <a:latin typeface="Lucinda console"/>
              </a:rPr>
              <a:t>Special education Parent Advisory Groups in New Jersey </a:t>
            </a:r>
            <a:br>
              <a:rPr lang="en-US" sz="2800" b="1" dirty="0">
                <a:solidFill>
                  <a:srgbClr val="002060"/>
                </a:solidFill>
                <a:latin typeface="Lucinda console"/>
              </a:rPr>
            </a:br>
            <a:r>
              <a:rPr lang="en-US" sz="2200" i="1" dirty="0">
                <a:solidFill>
                  <a:srgbClr val="002060"/>
                </a:solidFill>
                <a:latin typeface="Lucinda console"/>
              </a:rPr>
              <a:t>a guide to developing and conducting an effective group</a:t>
            </a:r>
            <a:endParaRPr lang="en-US" sz="2800" dirty="0">
              <a:solidFill>
                <a:srgbClr val="002060"/>
              </a:solidFill>
              <a:latin typeface="Lucinda console"/>
            </a:endParaRPr>
          </a:p>
        </p:txBody>
      </p:sp>
      <p:sp>
        <p:nvSpPr>
          <p:cNvPr id="3" name="Content Placeholder 2">
            <a:extLst>
              <a:ext uri="{FF2B5EF4-FFF2-40B4-BE49-F238E27FC236}">
                <a16:creationId xmlns="" xmlns:a16="http://schemas.microsoft.com/office/drawing/2014/main" id="{0942BBF3-CDDA-4CC9-ADF3-DFBD0E67FC19}"/>
              </a:ext>
            </a:extLst>
          </p:cNvPr>
          <p:cNvSpPr>
            <a:spLocks noGrp="1"/>
          </p:cNvSpPr>
          <p:nvPr>
            <p:ph idx="1"/>
          </p:nvPr>
        </p:nvSpPr>
        <p:spPr>
          <a:xfrm>
            <a:off x="533400" y="2057400"/>
            <a:ext cx="8305800" cy="4724400"/>
          </a:xfrm>
        </p:spPr>
        <p:txBody>
          <a:bodyPr>
            <a:normAutofit/>
          </a:bodyPr>
          <a:lstStyle/>
          <a:p>
            <a:r>
              <a:rPr lang="en-US" sz="2200" dirty="0">
                <a:latin typeface="Lucinda console"/>
              </a:rPr>
              <a:t>Launched Summer 2017 by SPAN and NJ Department of Education</a:t>
            </a:r>
          </a:p>
          <a:p>
            <a:r>
              <a:rPr lang="en-US" sz="2200" dirty="0">
                <a:latin typeface="Lucinda console"/>
              </a:rPr>
              <a:t>The key to a successful partnership is meaningful collaboration and exchange of ideas. This guide was developed with that in mind and is intended to offer a road map to help bring stakeholders together, suggest strategies to help stakeholders engage in dialogue, and offer best practices to help them work together to benefit the local community.   </a:t>
            </a:r>
          </a:p>
          <a:p>
            <a:r>
              <a:rPr lang="en-US" sz="2200" dirty="0">
                <a:latin typeface="Lucinda console"/>
              </a:rPr>
              <a:t>To access the guide and a video to accompany the guide, please visit </a:t>
            </a:r>
            <a:r>
              <a:rPr lang="en-US" sz="2200" dirty="0">
                <a:latin typeface="Lucinda console"/>
                <a:hlinkClick r:id="rId3"/>
              </a:rPr>
              <a:t>www.spanadvocacy.org</a:t>
            </a:r>
            <a:endParaRPr lang="en-US" sz="2200" dirty="0">
              <a:latin typeface="Lucinda console"/>
            </a:endParaRPr>
          </a:p>
          <a:p>
            <a:endParaRPr lang="en-US" dirty="0"/>
          </a:p>
          <a:p>
            <a:endParaRPr lang="en-US" dirty="0"/>
          </a:p>
        </p:txBody>
      </p:sp>
    </p:spTree>
    <p:extLst>
      <p:ext uri="{BB962C8B-B14F-4D97-AF65-F5344CB8AC3E}">
        <p14:creationId xmlns:p14="http://schemas.microsoft.com/office/powerpoint/2010/main" val="17302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uple of street signs on a pole&#10;&#10;Description generated with very high confidence">
            <a:extLst>
              <a:ext uri="{FF2B5EF4-FFF2-40B4-BE49-F238E27FC236}">
                <a16:creationId xmlns="" xmlns:a16="http://schemas.microsoft.com/office/drawing/2014/main" id="{C4278DB6-4DC2-4C7F-9025-A556AC35EED0}"/>
              </a:ext>
            </a:extLst>
          </p:cNvPr>
          <p:cNvPicPr>
            <a:picLocks noChangeAspect="1"/>
          </p:cNvPicPr>
          <p:nvPr/>
        </p:nvPicPr>
        <p:blipFill rotWithShape="1">
          <a:blip r:embed="rId3"/>
          <a:srcRect l="17127" r="28862"/>
          <a:stretch/>
        </p:blipFill>
        <p:spPr>
          <a:xfrm>
            <a:off x="838200" y="1828800"/>
            <a:ext cx="3140416" cy="4191000"/>
          </a:xfrm>
          <a:prstGeom prst="rect">
            <a:avLst/>
          </a:prstGeom>
        </p:spPr>
      </p:pic>
      <p:sp>
        <p:nvSpPr>
          <p:cNvPr id="66562" name="Rectangle 2">
            <a:extLst>
              <a:ext uri="{FF2B5EF4-FFF2-40B4-BE49-F238E27FC236}">
                <a16:creationId xmlns="" xmlns:a16="http://schemas.microsoft.com/office/drawing/2014/main" id="{68DD400E-F325-44E1-90BC-A52A56D04DDD}"/>
              </a:ext>
            </a:extLst>
          </p:cNvPr>
          <p:cNvSpPr>
            <a:spLocks noGrp="1" noChangeArrowheads="1"/>
          </p:cNvSpPr>
          <p:nvPr>
            <p:ph type="title"/>
          </p:nvPr>
        </p:nvSpPr>
        <p:spPr>
          <a:xfrm>
            <a:off x="304800" y="0"/>
            <a:ext cx="8610600" cy="1828800"/>
          </a:xfrm>
        </p:spPr>
        <p:txBody>
          <a:bodyPr>
            <a:normAutofit/>
          </a:bodyPr>
          <a:lstStyle/>
          <a:p>
            <a:pPr algn="ctr" eaLnBrk="1" hangingPunct="1"/>
            <a:r>
              <a:rPr lang="en-US" altLang="en-US" b="1" dirty="0">
                <a:solidFill>
                  <a:srgbClr val="002060"/>
                </a:solidFill>
                <a:latin typeface="Lucinda console"/>
              </a:rPr>
              <a:t>REFLECTION</a:t>
            </a:r>
          </a:p>
        </p:txBody>
      </p:sp>
      <p:sp>
        <p:nvSpPr>
          <p:cNvPr id="66563" name="Rectangle 3">
            <a:extLst>
              <a:ext uri="{FF2B5EF4-FFF2-40B4-BE49-F238E27FC236}">
                <a16:creationId xmlns="" xmlns:a16="http://schemas.microsoft.com/office/drawing/2014/main" id="{75364686-9837-4DAC-8058-3C5826060A98}"/>
              </a:ext>
            </a:extLst>
          </p:cNvPr>
          <p:cNvSpPr>
            <a:spLocks noGrp="1" noChangeArrowheads="1"/>
          </p:cNvSpPr>
          <p:nvPr>
            <p:ph idx="1"/>
          </p:nvPr>
        </p:nvSpPr>
        <p:spPr>
          <a:xfrm>
            <a:off x="4572000" y="1948069"/>
            <a:ext cx="3943349" cy="4228893"/>
          </a:xfrm>
        </p:spPr>
        <p:txBody>
          <a:bodyPr>
            <a:normAutofit/>
          </a:bodyPr>
          <a:lstStyle/>
          <a:p>
            <a:pPr eaLnBrk="1" hangingPunct="1"/>
            <a:r>
              <a:rPr lang="en-US" altLang="en-US" sz="2400" dirty="0">
                <a:latin typeface="Lucinda console"/>
              </a:rPr>
              <a:t>Where are you now?</a:t>
            </a:r>
          </a:p>
          <a:p>
            <a:pPr eaLnBrk="1" hangingPunct="1">
              <a:buFontTx/>
              <a:buNone/>
            </a:pPr>
            <a:endParaRPr lang="en-US" altLang="en-US" sz="2400" dirty="0">
              <a:latin typeface="Lucinda console"/>
            </a:endParaRPr>
          </a:p>
          <a:p>
            <a:pPr eaLnBrk="1" hangingPunct="1"/>
            <a:r>
              <a:rPr lang="en-US" altLang="en-US" sz="2400" dirty="0">
                <a:latin typeface="Lucinda console"/>
              </a:rPr>
              <a:t>What do you still need to know?</a:t>
            </a:r>
          </a:p>
          <a:p>
            <a:pPr eaLnBrk="1" hangingPunct="1"/>
            <a:endParaRPr lang="en-US" altLang="en-US" sz="2400" dirty="0">
              <a:latin typeface="Lucinda console"/>
            </a:endParaRPr>
          </a:p>
          <a:p>
            <a:pPr eaLnBrk="1" hangingPunct="1"/>
            <a:r>
              <a:rPr lang="en-US" altLang="en-US" sz="2400" dirty="0">
                <a:latin typeface="Lucinda console"/>
              </a:rPr>
              <a:t>What is your next step?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2">
                <a:tint val="97000"/>
                <a:hueMod val="92000"/>
                <a:satMod val="169000"/>
                <a:lumMod val="37000"/>
                <a:lumOff val="63000"/>
              </a:schemeClr>
            </a:gs>
            <a:gs pos="100000">
              <a:schemeClr val="bg2">
                <a:shade val="96000"/>
                <a:satMod val="120000"/>
                <a:lumMod val="90000"/>
              </a:schemeClr>
            </a:gs>
          </a:gsLst>
          <a:path path="circle">
            <a:fillToRect b="100000"/>
          </a:path>
          <a:tileRect/>
        </a:gradFill>
        <a:effectLst/>
      </p:bgPr>
    </p:bg>
    <p:spTree>
      <p:nvGrpSpPr>
        <p:cNvPr id="1" name="Shape 410"/>
        <p:cNvGrpSpPr/>
        <p:nvPr/>
      </p:nvGrpSpPr>
      <p:grpSpPr>
        <a:xfrm>
          <a:off x="0" y="0"/>
          <a:ext cx="0" cy="0"/>
          <a:chOff x="0" y="0"/>
          <a:chExt cx="0" cy="0"/>
        </a:xfrm>
      </p:grpSpPr>
      <p:sp>
        <p:nvSpPr>
          <p:cNvPr id="412" name="Shape 41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
        <p:nvSpPr>
          <p:cNvPr id="411" name="Shape 411"/>
          <p:cNvSpPr txBox="1">
            <a:spLocks noGrp="1"/>
          </p:cNvSpPr>
          <p:nvPr>
            <p:ph type="title" idx="4294967295"/>
          </p:nvPr>
        </p:nvSpPr>
        <p:spPr>
          <a:xfrm>
            <a:off x="0" y="228600"/>
            <a:ext cx="9144000" cy="15240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lt2"/>
              </a:buClr>
              <a:buSzPct val="25000"/>
              <a:buFont typeface="Tahoma"/>
              <a:buNone/>
            </a:pPr>
            <a:r>
              <a:rPr lang="en-US" sz="4000" b="1" i="0" u="none" strike="noStrike" cap="none" dirty="0">
                <a:solidFill>
                  <a:schemeClr val="bg2">
                    <a:lumMod val="75000"/>
                  </a:schemeClr>
                </a:solidFill>
                <a:latin typeface="Tahoma"/>
                <a:ea typeface="Tahoma"/>
                <a:cs typeface="Tahoma"/>
                <a:sym typeface="Tahoma"/>
              </a:rPr>
              <a:t>  </a:t>
            </a:r>
            <a:r>
              <a:rPr lang="en-US" sz="4000" b="1" i="0" u="none" strike="noStrike" cap="none" dirty="0">
                <a:solidFill>
                  <a:schemeClr val="bg2">
                    <a:lumMod val="75000"/>
                  </a:schemeClr>
                </a:solidFill>
                <a:latin typeface="Lucinda console"/>
                <a:ea typeface="Tahoma"/>
                <a:cs typeface="Calibri" panose="020F0502020204030204" pitchFamily="34" charset="0"/>
                <a:sym typeface="Tahoma"/>
              </a:rPr>
              <a:t>START Project</a:t>
            </a:r>
          </a:p>
        </p:txBody>
      </p:sp>
      <p:sp>
        <p:nvSpPr>
          <p:cNvPr id="413" name="Shape 413"/>
          <p:cNvSpPr txBox="1"/>
          <p:nvPr/>
        </p:nvSpPr>
        <p:spPr>
          <a:xfrm>
            <a:off x="381000" y="990600"/>
            <a:ext cx="8534400" cy="5343129"/>
          </a:xfrm>
          <a:prstGeom prst="rect">
            <a:avLst/>
          </a:prstGeom>
          <a:solidFill>
            <a:schemeClr val="bg2">
              <a:lumMod val="20000"/>
              <a:lumOff val="80000"/>
            </a:schemeClr>
          </a:solid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rgbClr val="E8E6FA"/>
              </a:buClr>
              <a:buSzPct val="25000"/>
              <a:buFont typeface="Tahoma"/>
              <a:buNone/>
            </a:pPr>
            <a:r>
              <a:rPr lang="en-US" sz="3600" b="1" i="0" u="none" strike="noStrike" cap="none" dirty="0">
                <a:solidFill>
                  <a:schemeClr val="bg1"/>
                </a:solidFill>
                <a:latin typeface="Lucinda console"/>
                <a:ea typeface="Tahoma"/>
                <a:cs typeface="Calibri" panose="020F0502020204030204" pitchFamily="34" charset="0"/>
                <a:sym typeface="Tahoma"/>
              </a:rPr>
              <a:t>TOGETHER! </a:t>
            </a:r>
          </a:p>
          <a:p>
            <a:pPr marL="0" marR="0" lvl="0" indent="0" algn="ctr" rtl="0">
              <a:lnSpc>
                <a:spcPct val="90000"/>
              </a:lnSpc>
              <a:spcBef>
                <a:spcPts val="0"/>
              </a:spcBef>
              <a:spcAft>
                <a:spcPts val="0"/>
              </a:spcAft>
              <a:buClr>
                <a:schemeClr val="lt1"/>
              </a:buClr>
              <a:buSzPct val="25000"/>
              <a:buFont typeface="Tahoma"/>
              <a:buNone/>
            </a:pPr>
            <a:r>
              <a:rPr lang="en-US" sz="3600" b="1" i="0" u="none" strike="noStrike" cap="none" dirty="0">
                <a:solidFill>
                  <a:schemeClr val="bg1"/>
                </a:solidFill>
                <a:latin typeface="Lucinda console"/>
                <a:ea typeface="Tahoma"/>
                <a:cs typeface="Calibri" panose="020F0502020204030204" pitchFamily="34" charset="0"/>
                <a:sym typeface="Tahoma"/>
              </a:rPr>
              <a:t>Families Can </a:t>
            </a:r>
          </a:p>
          <a:p>
            <a:pPr marL="0" marR="0" lvl="0" indent="0" algn="ctr" rtl="0">
              <a:lnSpc>
                <a:spcPct val="90000"/>
              </a:lnSpc>
              <a:spcBef>
                <a:spcPts val="0"/>
              </a:spcBef>
              <a:spcAft>
                <a:spcPts val="0"/>
              </a:spcAft>
              <a:buClr>
                <a:schemeClr val="lt1"/>
              </a:buClr>
              <a:buSzPct val="25000"/>
              <a:buFont typeface="Tahoma"/>
              <a:buNone/>
            </a:pPr>
            <a:r>
              <a:rPr lang="en-US" sz="3600" b="1" i="0" u="none" strike="noStrike" cap="none" dirty="0">
                <a:solidFill>
                  <a:schemeClr val="bg1"/>
                </a:solidFill>
                <a:latin typeface="Lucinda console"/>
                <a:ea typeface="Tahoma"/>
                <a:cs typeface="Calibri" panose="020F0502020204030204" pitchFamily="34" charset="0"/>
                <a:sym typeface="Tahoma"/>
              </a:rPr>
              <a:t>Make A Difference </a:t>
            </a:r>
          </a:p>
          <a:p>
            <a:pPr marL="0" marR="0" lvl="0" indent="0" algn="ctr" rtl="0">
              <a:lnSpc>
                <a:spcPct val="90000"/>
              </a:lnSpc>
              <a:spcBef>
                <a:spcPts val="0"/>
              </a:spcBef>
              <a:spcAft>
                <a:spcPts val="0"/>
              </a:spcAft>
              <a:buClr>
                <a:schemeClr val="lt1"/>
              </a:buClr>
              <a:buFont typeface="Arial"/>
              <a:buNone/>
            </a:pPr>
            <a:endParaRPr lang="en-US" sz="2400" b="1" i="0" u="none" strike="noStrike" cap="none" dirty="0">
              <a:solidFill>
                <a:schemeClr val="bg1"/>
              </a:solidFill>
              <a:latin typeface="Lucinda console"/>
              <a:ea typeface="Arial"/>
              <a:cs typeface="Calibri" panose="020F0502020204030204" pitchFamily="34" charset="0"/>
              <a:sym typeface="Arial"/>
            </a:endParaRPr>
          </a:p>
          <a:p>
            <a:pPr marL="0" marR="0" lvl="0" indent="0" algn="ctr" rtl="0">
              <a:lnSpc>
                <a:spcPct val="90000"/>
              </a:lnSpc>
              <a:spcBef>
                <a:spcPts val="0"/>
              </a:spcBef>
              <a:spcAft>
                <a:spcPts val="0"/>
              </a:spcAft>
              <a:buClr>
                <a:srgbClr val="E8E6FA"/>
              </a:buClr>
              <a:buSzPct val="25000"/>
              <a:buFont typeface="Tahoma"/>
              <a:buNone/>
            </a:pPr>
            <a:r>
              <a:rPr lang="en-US" sz="2400" b="1" i="0" u="none" strike="noStrike" cap="none" dirty="0">
                <a:solidFill>
                  <a:srgbClr val="002060"/>
                </a:solidFill>
                <a:latin typeface="Lucinda console"/>
                <a:ea typeface="Tahoma"/>
                <a:cs typeface="Calibri" panose="020F0502020204030204" pitchFamily="34" charset="0"/>
                <a:sym typeface="Tahoma"/>
              </a:rPr>
              <a:t>Improve Special Education </a:t>
            </a:r>
          </a:p>
          <a:p>
            <a:pPr marL="0" marR="0" lvl="0" indent="0" algn="ctr" rtl="0">
              <a:lnSpc>
                <a:spcPct val="90000"/>
              </a:lnSpc>
              <a:spcBef>
                <a:spcPts val="0"/>
              </a:spcBef>
              <a:spcAft>
                <a:spcPts val="0"/>
              </a:spcAft>
              <a:buClr>
                <a:srgbClr val="E8E6FA"/>
              </a:buClr>
              <a:buSzPct val="25000"/>
              <a:buFont typeface="Tahoma"/>
              <a:buNone/>
            </a:pPr>
            <a:r>
              <a:rPr lang="en-US" sz="2400" b="1" i="0" u="none" strike="noStrike" cap="none" dirty="0">
                <a:solidFill>
                  <a:srgbClr val="002060"/>
                </a:solidFill>
                <a:latin typeface="Lucinda console"/>
                <a:ea typeface="Tahoma"/>
                <a:cs typeface="Calibri" panose="020F0502020204030204" pitchFamily="34" charset="0"/>
                <a:sym typeface="Tahoma"/>
              </a:rPr>
              <a:t>Programs &amp; Services</a:t>
            </a:r>
          </a:p>
          <a:p>
            <a:pPr marL="0" marR="0" lvl="0" indent="0" algn="ctr" rtl="0">
              <a:lnSpc>
                <a:spcPct val="90000"/>
              </a:lnSpc>
              <a:spcBef>
                <a:spcPts val="0"/>
              </a:spcBef>
              <a:spcAft>
                <a:spcPts val="0"/>
              </a:spcAft>
              <a:buClr>
                <a:srgbClr val="E8E6FA"/>
              </a:buClr>
              <a:buSzPct val="25000"/>
              <a:buFont typeface="Tahoma"/>
              <a:buNone/>
            </a:pPr>
            <a:r>
              <a:rPr lang="en-US" sz="2400" b="1" i="0" u="none" strike="noStrike" cap="none" dirty="0">
                <a:solidFill>
                  <a:srgbClr val="002060"/>
                </a:solidFill>
                <a:latin typeface="Lucinda console"/>
                <a:ea typeface="Tahoma"/>
                <a:cs typeface="Calibri" panose="020F0502020204030204" pitchFamily="34" charset="0"/>
                <a:sym typeface="Tahoma"/>
              </a:rPr>
              <a:t>Improve Student Outcomes</a:t>
            </a:r>
          </a:p>
          <a:p>
            <a:pPr marL="0" marR="0" lvl="1" indent="0" algn="ctr" rtl="0">
              <a:lnSpc>
                <a:spcPct val="90000"/>
              </a:lnSpc>
              <a:spcBef>
                <a:spcPts val="0"/>
              </a:spcBef>
              <a:spcAft>
                <a:spcPts val="0"/>
              </a:spcAft>
              <a:buClr>
                <a:schemeClr val="lt1"/>
              </a:buClr>
              <a:buFont typeface="Arial"/>
              <a:buNone/>
            </a:pPr>
            <a:endParaRPr lang="en-US" sz="2400" b="1" i="0" u="none" strike="noStrike" cap="none" dirty="0">
              <a:solidFill>
                <a:srgbClr val="002060"/>
              </a:solidFill>
              <a:latin typeface="Lucinda console"/>
              <a:ea typeface="Tahoma"/>
              <a:cs typeface="Calibri" panose="020F0502020204030204" pitchFamily="34" charset="0"/>
              <a:sym typeface="Tahoma"/>
            </a:endParaRPr>
          </a:p>
          <a:p>
            <a:pPr marL="0" marR="0" lvl="1" indent="0" algn="ctr" rtl="0">
              <a:lnSpc>
                <a:spcPct val="90000"/>
              </a:lnSpc>
              <a:spcBef>
                <a:spcPts val="0"/>
              </a:spcBef>
              <a:spcAft>
                <a:spcPts val="0"/>
              </a:spcAft>
              <a:buClr>
                <a:schemeClr val="lt1"/>
              </a:buClr>
              <a:buSzPct val="25000"/>
              <a:buFont typeface="Tahoma"/>
              <a:buNone/>
            </a:pPr>
            <a:r>
              <a:rPr lang="en-US" sz="2800" b="0" i="0" u="none" strike="noStrike" cap="none" dirty="0">
                <a:solidFill>
                  <a:srgbClr val="002060"/>
                </a:solidFill>
                <a:latin typeface="Lucinda console"/>
                <a:ea typeface="Tahoma"/>
                <a:cs typeface="Calibri" panose="020F0502020204030204" pitchFamily="34" charset="0"/>
                <a:sym typeface="Tahoma"/>
              </a:rPr>
              <a:t>	Assistance is available for schools and districts and for parents and parent leaders to enhance family engagement to improve outcomes for students with disabilities</a:t>
            </a:r>
            <a:r>
              <a:rPr lang="en-US" sz="2800" b="0" i="0" u="none" strike="noStrike" cap="none" dirty="0">
                <a:solidFill>
                  <a:srgbClr val="002060"/>
                </a:solidFill>
                <a:latin typeface="Tahoma"/>
                <a:ea typeface="Tahoma"/>
                <a:cs typeface="Tahoma"/>
                <a:sym typeface="Tahoma"/>
              </a:rPr>
              <a:t>.</a:t>
            </a:r>
          </a:p>
        </p:txBody>
      </p:sp>
    </p:spTree>
    <p:extLst>
      <p:ext uri="{BB962C8B-B14F-4D97-AF65-F5344CB8AC3E}">
        <p14:creationId xmlns:p14="http://schemas.microsoft.com/office/powerpoint/2010/main" val="52116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ctrTitle"/>
          </p:nvPr>
        </p:nvSpPr>
        <p:spPr>
          <a:xfrm>
            <a:off x="808891" y="457200"/>
            <a:ext cx="7738813" cy="3810000"/>
          </a:xfrm>
          <a:prstGeom prst="rect">
            <a:avLst/>
          </a:prstGeom>
          <a:noFill/>
          <a:ln>
            <a:noFill/>
          </a:ln>
        </p:spPr>
        <p:txBody>
          <a:bodyPr wrap="square" lIns="0" tIns="0" rIns="0" bIns="0" anchor="t" anchorCtr="0">
            <a:noAutofit/>
          </a:bodyPr>
          <a:lstStyle/>
          <a:p>
            <a:pPr marL="0" marR="0" lvl="0" indent="0" algn="ctr" rtl="0">
              <a:lnSpc>
                <a:spcPct val="95000"/>
              </a:lnSpc>
              <a:spcBef>
                <a:spcPts val="0"/>
              </a:spcBef>
              <a:spcAft>
                <a:spcPts val="0"/>
              </a:spcAft>
              <a:buClr>
                <a:srgbClr val="280070"/>
              </a:buClr>
              <a:buSzPct val="25000"/>
              <a:buFont typeface="Tahoma"/>
              <a:buNone/>
            </a:pPr>
            <a:r>
              <a:rPr lang="en-US" sz="3200" b="1" i="0" u="none" strike="noStrike" cap="none" dirty="0">
                <a:solidFill>
                  <a:srgbClr val="280070"/>
                </a:solidFill>
                <a:latin typeface="Lucinda console"/>
                <a:ea typeface="Tahoma"/>
                <a:cs typeface="Tahoma"/>
                <a:sym typeface="Tahoma"/>
              </a:rPr>
              <a:t>Thank You </a:t>
            </a:r>
            <a:br>
              <a:rPr lang="en-US" sz="3200" b="1" i="0" u="none" strike="noStrike" cap="none" dirty="0">
                <a:solidFill>
                  <a:srgbClr val="280070"/>
                </a:solidFill>
                <a:latin typeface="Lucinda console"/>
                <a:ea typeface="Tahoma"/>
                <a:cs typeface="Tahoma"/>
                <a:sym typeface="Tahoma"/>
              </a:rPr>
            </a:br>
            <a:r>
              <a:rPr lang="en-US" sz="3200" b="1" i="0" u="none" strike="noStrike" cap="none" dirty="0">
                <a:solidFill>
                  <a:srgbClr val="280070"/>
                </a:solidFill>
                <a:latin typeface="Lucinda console"/>
                <a:ea typeface="Tahoma"/>
                <a:cs typeface="Tahoma"/>
                <a:sym typeface="Tahoma"/>
              </a:rPr>
              <a:t/>
            </a:r>
            <a:br>
              <a:rPr lang="en-US" sz="3200" b="1" i="0" u="none" strike="noStrike" cap="none" dirty="0">
                <a:solidFill>
                  <a:srgbClr val="280070"/>
                </a:solidFill>
                <a:latin typeface="Lucinda console"/>
                <a:ea typeface="Tahoma"/>
                <a:cs typeface="Tahoma"/>
                <a:sym typeface="Tahoma"/>
              </a:rPr>
            </a:br>
            <a:r>
              <a:rPr lang="en-US" sz="2800" b="1" i="0" u="none" strike="noStrike" cap="none" dirty="0">
                <a:solidFill>
                  <a:schemeClr val="bg1"/>
                </a:solidFill>
                <a:latin typeface="Lucinda console"/>
                <a:ea typeface="Arial"/>
                <a:cs typeface="Arial"/>
                <a:sym typeface="Arial"/>
              </a:rPr>
              <a:t>Please complete </a:t>
            </a:r>
            <a:r>
              <a:rPr lang="en-US" sz="2800" b="1" cap="none" dirty="0">
                <a:solidFill>
                  <a:schemeClr val="bg1"/>
                </a:solidFill>
                <a:latin typeface="Lucinda console"/>
                <a:ea typeface="Arial"/>
                <a:cs typeface="Arial"/>
                <a:sym typeface="Arial"/>
              </a:rPr>
              <a:t>the evaluation</a:t>
            </a:r>
            <a:endParaRPr lang="en-US" sz="2800" b="1" i="0" u="none" strike="noStrike" cap="none" dirty="0">
              <a:solidFill>
                <a:schemeClr val="bg1"/>
              </a:solidFill>
              <a:latin typeface="Lucinda console"/>
              <a:ea typeface="Arial"/>
              <a:cs typeface="Arial"/>
              <a:sym typeface="Arial"/>
            </a:endParaRPr>
          </a:p>
        </p:txBody>
      </p:sp>
      <p:sp>
        <p:nvSpPr>
          <p:cNvPr id="696" name="Shape 696"/>
          <p:cNvSpPr txBox="1">
            <a:spLocks noGrp="1"/>
          </p:cNvSpPr>
          <p:nvPr>
            <p:ph type="subTitle" idx="1"/>
          </p:nvPr>
        </p:nvSpPr>
        <p:spPr>
          <a:xfrm>
            <a:off x="1639860" y="1985949"/>
            <a:ext cx="6034199" cy="4105297"/>
          </a:xfrm>
          <a:prstGeom prst="rect">
            <a:avLst/>
          </a:prstGeom>
          <a:noFill/>
          <a:ln>
            <a:noFill/>
          </a:ln>
        </p:spPr>
        <p:txBody>
          <a:bodyPr wrap="square" lIns="0" tIns="0" rIns="0" bIns="0" anchor="t" anchorCtr="0">
            <a:noAutofit/>
          </a:bodyPr>
          <a:lstStyle/>
          <a:p>
            <a:pPr marL="0" marR="0" lvl="0" indent="0" algn="ctr" rtl="0">
              <a:lnSpc>
                <a:spcPct val="95000"/>
              </a:lnSpc>
              <a:spcBef>
                <a:spcPts val="0"/>
              </a:spcBef>
              <a:spcAft>
                <a:spcPts val="0"/>
              </a:spcAft>
              <a:buClr>
                <a:schemeClr val="dk2"/>
              </a:buClr>
              <a:buSzPct val="25000"/>
              <a:buFont typeface="Arial"/>
              <a:buNone/>
            </a:pPr>
            <a:r>
              <a:rPr lang="en-US" sz="2400" b="0" i="0" u="none" strike="noStrike" cap="none" dirty="0">
                <a:solidFill>
                  <a:srgbClr val="000000"/>
                </a:solidFill>
                <a:latin typeface="Arial"/>
                <a:ea typeface="Arial"/>
                <a:cs typeface="Arial"/>
                <a:sym typeface="Arial"/>
              </a:rPr>
              <a:t>For more information contact us at:</a:t>
            </a:r>
          </a:p>
          <a:p>
            <a:pPr marL="0" marR="0" lvl="0" indent="0" algn="ctr" rtl="0">
              <a:lnSpc>
                <a:spcPct val="95000"/>
              </a:lnSpc>
              <a:spcBef>
                <a:spcPts val="0"/>
              </a:spcBef>
              <a:spcAft>
                <a:spcPts val="0"/>
              </a:spcAft>
              <a:buClr>
                <a:schemeClr val="dk2"/>
              </a:buClr>
              <a:buSzPct val="25000"/>
              <a:buFont typeface="Arial"/>
              <a:buNone/>
            </a:pPr>
            <a:endParaRPr sz="2400" b="0" i="0" u="none" strike="noStrike" cap="none" dirty="0">
              <a:solidFill>
                <a:srgbClr val="000000"/>
              </a:solidFill>
              <a:latin typeface="Arial"/>
              <a:ea typeface="Arial"/>
              <a:cs typeface="Arial"/>
              <a:sym typeface="Arial"/>
            </a:endParaRP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SPAN START Project</a:t>
            </a: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35 Halsey Street, 4</a:t>
            </a:r>
            <a:r>
              <a:rPr lang="en-US" sz="2400" b="1" i="0" u="none" strike="noStrike" cap="none" baseline="30000" dirty="0">
                <a:solidFill>
                  <a:srgbClr val="000000"/>
                </a:solidFill>
                <a:latin typeface="Arial"/>
                <a:ea typeface="Arial"/>
                <a:cs typeface="Arial"/>
                <a:sym typeface="Arial"/>
              </a:rPr>
              <a:t>th</a:t>
            </a:r>
            <a:r>
              <a:rPr lang="en-US" sz="2400" b="1" i="0" u="none" strike="noStrike" cap="none" dirty="0">
                <a:solidFill>
                  <a:srgbClr val="000000"/>
                </a:solidFill>
                <a:latin typeface="Arial"/>
                <a:ea typeface="Arial"/>
                <a:cs typeface="Arial"/>
                <a:sym typeface="Arial"/>
              </a:rPr>
              <a:t> floor</a:t>
            </a: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Newark, NJ 07102</a:t>
            </a:r>
          </a:p>
          <a:p>
            <a:pPr marL="0" marR="0" lvl="0" indent="0" algn="ctr" rtl="0">
              <a:lnSpc>
                <a:spcPct val="95000"/>
              </a:lnSpc>
              <a:spcBef>
                <a:spcPts val="0"/>
              </a:spcBef>
              <a:spcAft>
                <a:spcPts val="0"/>
              </a:spcAft>
              <a:buClr>
                <a:schemeClr val="dk2"/>
              </a:buClr>
              <a:buSzPct val="25000"/>
              <a:buFont typeface="Arial"/>
              <a:buNone/>
            </a:pPr>
            <a:r>
              <a:rPr lang="en-US" sz="2400" b="1" i="0" u="sng" strike="noStrike" cap="none" dirty="0">
                <a:solidFill>
                  <a:schemeClr val="hlink"/>
                </a:solidFill>
                <a:latin typeface="Arial"/>
                <a:ea typeface="Arial"/>
                <a:cs typeface="Arial"/>
                <a:sym typeface="Arial"/>
                <a:hlinkClick r:id="rId3"/>
              </a:rPr>
              <a:t>START@spannj.org</a:t>
            </a:r>
            <a:r>
              <a:rPr lang="en-US" sz="2400" b="1" i="0" u="none" strike="noStrike" cap="none" dirty="0">
                <a:solidFill>
                  <a:srgbClr val="0000FF"/>
                </a:solidFill>
                <a:latin typeface="Arial"/>
                <a:ea typeface="Arial"/>
                <a:cs typeface="Arial"/>
                <a:sym typeface="Arial"/>
              </a:rPr>
              <a:t/>
            </a:r>
            <a:br>
              <a:rPr lang="en-US" sz="2400" b="1" i="0" u="none" strike="noStrike" cap="none" dirty="0">
                <a:solidFill>
                  <a:srgbClr val="0000FF"/>
                </a:solidFill>
                <a:latin typeface="Arial"/>
                <a:ea typeface="Arial"/>
                <a:cs typeface="Arial"/>
                <a:sym typeface="Arial"/>
              </a:rPr>
            </a:br>
            <a:endParaRPr lang="en-US" sz="2400" b="1" i="0" u="none" strike="noStrike" cap="none" dirty="0">
              <a:solidFill>
                <a:srgbClr val="0000FF"/>
              </a:solidFill>
              <a:latin typeface="Arial"/>
              <a:ea typeface="Arial"/>
              <a:cs typeface="Arial"/>
              <a:sym typeface="Arial"/>
            </a:endParaRP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Phone: 973-642-8100</a:t>
            </a: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Toll free: 800-654-SPAN</a:t>
            </a:r>
          </a:p>
          <a:p>
            <a:pPr marL="0" marR="0" lvl="0" indent="0" algn="ctr" rtl="0">
              <a:lnSpc>
                <a:spcPct val="95000"/>
              </a:lnSpc>
              <a:spcBef>
                <a:spcPts val="0"/>
              </a:spcBef>
              <a:spcAft>
                <a:spcPts val="0"/>
              </a:spcAft>
              <a:buClr>
                <a:schemeClr val="dk2"/>
              </a:buClr>
              <a:buSzPct val="25000"/>
              <a:buFont typeface="Arial"/>
              <a:buNone/>
            </a:pPr>
            <a:r>
              <a:rPr lang="en-US" sz="2400" b="1" i="0" u="none" strike="noStrike" cap="none" dirty="0">
                <a:solidFill>
                  <a:srgbClr val="000000"/>
                </a:solidFill>
                <a:latin typeface="Arial"/>
                <a:ea typeface="Arial"/>
                <a:cs typeface="Arial"/>
                <a:sym typeface="Arial"/>
              </a:rPr>
              <a:t>Fax: 973-642-8080</a:t>
            </a:r>
          </a:p>
          <a:p>
            <a:pPr marL="0" marR="0" lvl="0" indent="0" algn="ctr" rtl="0">
              <a:lnSpc>
                <a:spcPct val="95000"/>
              </a:lnSpc>
              <a:spcBef>
                <a:spcPts val="0"/>
              </a:spcBef>
              <a:spcAft>
                <a:spcPts val="0"/>
              </a:spcAft>
              <a:buClr>
                <a:schemeClr val="dk2"/>
              </a:buClr>
              <a:buSzPct val="25000"/>
              <a:buFont typeface="Arial"/>
              <a:buNone/>
            </a:pPr>
            <a:r>
              <a:rPr lang="en-US" sz="2400" b="1" i="0" u="sng" strike="noStrike" cap="none" dirty="0">
                <a:solidFill>
                  <a:srgbClr val="0033CC"/>
                </a:solidFill>
                <a:latin typeface="Arial"/>
                <a:ea typeface="Arial"/>
                <a:cs typeface="Arial"/>
                <a:sym typeface="Arial"/>
              </a:rPr>
              <a:t>www.spanadvocacy.org</a:t>
            </a:r>
          </a:p>
        </p:txBody>
      </p:sp>
      <p:sp>
        <p:nvSpPr>
          <p:cNvPr id="697" name="Shape 697"/>
          <p:cNvSpPr txBox="1">
            <a:spLocks noGrp="1"/>
          </p:cNvSpPr>
          <p:nvPr>
            <p:ph type="sldNum" sz="quarter" idx="12"/>
          </p:nvPr>
        </p:nvSpPr>
        <p:spPr>
          <a:xfrm>
            <a:off x="6800414" y="6375678"/>
            <a:ext cx="1747291" cy="345794"/>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20</a:t>
            </a:fld>
            <a:endParaRPr lang="en-US"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280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bg2">
                <a:tint val="97000"/>
                <a:hueMod val="92000"/>
                <a:satMod val="169000"/>
                <a:lumMod val="164000"/>
              </a:schemeClr>
            </a:gs>
            <a:gs pos="93000">
              <a:schemeClr val="bg2">
                <a:shade val="96000"/>
                <a:satMod val="120000"/>
                <a:lumMod val="90000"/>
              </a:schemeClr>
            </a:gs>
          </a:gsLst>
          <a:path path="circle">
            <a:fillToRect b="100000"/>
          </a:path>
          <a:tileRect/>
        </a:gradFill>
        <a:effectLst/>
      </p:bgPr>
    </p:bg>
    <p:spTree>
      <p:nvGrpSpPr>
        <p:cNvPr id="1" name=""/>
        <p:cNvGrpSpPr/>
        <p:nvPr/>
      </p:nvGrpSpPr>
      <p:grpSpPr>
        <a:xfrm>
          <a:off x="0" y="0"/>
          <a:ext cx="0" cy="0"/>
          <a:chOff x="0" y="0"/>
          <a:chExt cx="0" cy="0"/>
        </a:xfrm>
      </p:grpSpPr>
      <p:pic>
        <p:nvPicPr>
          <p:cNvPr id="2" name="Picture 1" descr="A close up of a logo&#10;&#10;Description generated with high confidence">
            <a:extLst>
              <a:ext uri="{FF2B5EF4-FFF2-40B4-BE49-F238E27FC236}">
                <a16:creationId xmlns="" xmlns:a16="http://schemas.microsoft.com/office/drawing/2014/main" id="{7709A565-D8E6-4BCF-B91F-576870AFA5AE}"/>
              </a:ext>
            </a:extLst>
          </p:cNvPr>
          <p:cNvPicPr>
            <a:picLocks noChangeAspect="1"/>
          </p:cNvPicPr>
          <p:nvPr/>
        </p:nvPicPr>
        <p:blipFill rotWithShape="1">
          <a:blip r:embed="rId3"/>
          <a:srcRect l="9671" r="11966" b="2"/>
          <a:stretch/>
        </p:blipFill>
        <p:spPr>
          <a:xfrm>
            <a:off x="838200" y="762000"/>
            <a:ext cx="3140416" cy="3962399"/>
          </a:xfrm>
          <a:prstGeom prst="rect">
            <a:avLst/>
          </a:prstGeom>
        </p:spPr>
      </p:pic>
      <p:sp>
        <p:nvSpPr>
          <p:cNvPr id="15362" name="Rectangle 1026">
            <a:extLst>
              <a:ext uri="{FF2B5EF4-FFF2-40B4-BE49-F238E27FC236}">
                <a16:creationId xmlns="" xmlns:a16="http://schemas.microsoft.com/office/drawing/2014/main" id="{B0D72B2E-7DA0-484F-B696-D94B456CABC7}"/>
              </a:ext>
            </a:extLst>
          </p:cNvPr>
          <p:cNvSpPr>
            <a:spLocks noGrp="1" noChangeArrowheads="1"/>
          </p:cNvSpPr>
          <p:nvPr>
            <p:ph type="title"/>
          </p:nvPr>
        </p:nvSpPr>
        <p:spPr/>
        <p:txBody>
          <a:bodyPr>
            <a:normAutofit/>
          </a:bodyPr>
          <a:lstStyle/>
          <a:p>
            <a:pPr eaLnBrk="1" hangingPunct="1"/>
            <a:r>
              <a:rPr lang="en-US" altLang="en-US" dirty="0">
                <a:latin typeface="Chalkboard" pitchFamily="28" charset="0"/>
              </a:rPr>
              <a:t>SEPAG: A Legal Mandate</a:t>
            </a:r>
          </a:p>
        </p:txBody>
      </p:sp>
      <p:sp>
        <p:nvSpPr>
          <p:cNvPr id="224259" name="Rectangle 1027">
            <a:extLst>
              <a:ext uri="{FF2B5EF4-FFF2-40B4-BE49-F238E27FC236}">
                <a16:creationId xmlns="" xmlns:a16="http://schemas.microsoft.com/office/drawing/2014/main" id="{B67A5911-98CA-4655-B367-CCAAC703559C}"/>
              </a:ext>
            </a:extLst>
          </p:cNvPr>
          <p:cNvSpPr>
            <a:spLocks noGrp="1" noChangeArrowheads="1"/>
          </p:cNvSpPr>
          <p:nvPr>
            <p:ph idx="1"/>
          </p:nvPr>
        </p:nvSpPr>
        <p:spPr>
          <a:xfrm>
            <a:off x="4572000" y="304801"/>
            <a:ext cx="3943349" cy="5872162"/>
          </a:xfrm>
        </p:spPr>
        <p:txBody>
          <a:bodyPr>
            <a:normAutofit/>
          </a:bodyPr>
          <a:lstStyle/>
          <a:p>
            <a:pPr eaLnBrk="1" hangingPunct="1">
              <a:buFont typeface="Arial" charset="0"/>
              <a:buNone/>
              <a:defRPr/>
            </a:pPr>
            <a:r>
              <a:rPr lang="en-US" sz="2400" dirty="0">
                <a:latin typeface="Lucinda console"/>
              </a:rPr>
              <a:t>“Each board of education shall ensure that a special education parent advisory group is in place in the district to provide input to the district on issues concerning students with disabilities.”</a:t>
            </a:r>
          </a:p>
          <a:p>
            <a:pPr eaLnBrk="1" hangingPunct="1">
              <a:buFont typeface="Arial" charset="0"/>
              <a:buNone/>
              <a:defRPr/>
            </a:pPr>
            <a:endParaRPr lang="en-US" sz="2400" dirty="0">
              <a:latin typeface="Lucinda console"/>
            </a:endParaRPr>
          </a:p>
          <a:p>
            <a:pPr>
              <a:buNone/>
              <a:defRPr/>
            </a:pPr>
            <a:r>
              <a:rPr lang="en-US" altLang="en-US" sz="2400" dirty="0">
                <a:latin typeface="Lucinda console"/>
              </a:rPr>
              <a:t>N.J.A.C. 6A:14-1.2(h)    </a:t>
            </a:r>
          </a:p>
          <a:p>
            <a:pPr>
              <a:buNone/>
              <a:defRPr/>
            </a:pPr>
            <a:endParaRPr lang="en-US" sz="2400" dirty="0">
              <a:latin typeface="Lucinda console"/>
            </a:endParaRPr>
          </a:p>
          <a:p>
            <a:pPr>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820AE63-D373-4CFD-B429-7E66711E2F91}"/>
              </a:ext>
            </a:extLst>
          </p:cNvPr>
          <p:cNvSpPr>
            <a:spLocks noGrp="1"/>
          </p:cNvSpPr>
          <p:nvPr>
            <p:ph sz="half" idx="4294967295"/>
          </p:nvPr>
        </p:nvSpPr>
        <p:spPr>
          <a:xfrm>
            <a:off x="0" y="1447800"/>
            <a:ext cx="9144000" cy="5257800"/>
          </a:xfrm>
        </p:spPr>
        <p:txBody>
          <a:bodyPr>
            <a:normAutofit fontScale="92500" lnSpcReduction="20000"/>
          </a:bodyPr>
          <a:lstStyle/>
          <a:p>
            <a:r>
              <a:rPr lang="en-US" altLang="en-US" sz="3200" dirty="0">
                <a:latin typeface="Lucinda console"/>
              </a:rPr>
              <a:t>To provide direct input on the policies, programs and practices that impact services and supports for children with disabilities and their families. </a:t>
            </a:r>
            <a:endParaRPr lang="en-US" sz="3200" dirty="0">
              <a:latin typeface="Lucinda console"/>
            </a:endParaRPr>
          </a:p>
          <a:p>
            <a:r>
              <a:rPr lang="en-US" sz="3200" dirty="0">
                <a:latin typeface="Lucinda console"/>
              </a:rPr>
              <a:t>To provide suggestions and input to address system level needs identified by the district, students, and by families.</a:t>
            </a:r>
          </a:p>
          <a:p>
            <a:r>
              <a:rPr lang="en-US" sz="3200" dirty="0">
                <a:latin typeface="Lucinda console"/>
              </a:rPr>
              <a:t>To provide input and feedback to the district on proposed plans.</a:t>
            </a:r>
          </a:p>
          <a:p>
            <a:r>
              <a:rPr lang="en-US" sz="3200" dirty="0">
                <a:latin typeface="Lucinda console"/>
              </a:rPr>
              <a:t>To provide an opportunity to enhance and strengthen collaboration in the district.</a:t>
            </a:r>
          </a:p>
          <a:p>
            <a:r>
              <a:rPr lang="en-US" sz="3200" dirty="0">
                <a:latin typeface="Lucinda console"/>
              </a:rPr>
              <a:t>To advise on unmet needs of children with disabilities.</a:t>
            </a:r>
          </a:p>
          <a:p>
            <a:endParaRPr lang="en-US" dirty="0"/>
          </a:p>
        </p:txBody>
      </p:sp>
      <p:sp>
        <p:nvSpPr>
          <p:cNvPr id="23554" name="Rectangle 2">
            <a:extLst>
              <a:ext uri="{FF2B5EF4-FFF2-40B4-BE49-F238E27FC236}">
                <a16:creationId xmlns="" xmlns:a16="http://schemas.microsoft.com/office/drawing/2014/main" id="{135FB8FD-4371-4637-898D-6AE81C66E284}"/>
              </a:ext>
            </a:extLst>
          </p:cNvPr>
          <p:cNvSpPr>
            <a:spLocks noGrp="1" noChangeArrowheads="1"/>
          </p:cNvSpPr>
          <p:nvPr>
            <p:ph type="title" idx="4294967295"/>
          </p:nvPr>
        </p:nvSpPr>
        <p:spPr>
          <a:xfrm>
            <a:off x="0" y="1"/>
            <a:ext cx="9144000" cy="1447799"/>
          </a:xfrm>
        </p:spPr>
        <p:txBody>
          <a:bodyPr>
            <a:normAutofit/>
          </a:bodyPr>
          <a:lstStyle/>
          <a:p>
            <a:pPr algn="ctr" eaLnBrk="1" hangingPunct="1"/>
            <a:r>
              <a:rPr lang="en-US" altLang="en-US" sz="4000" b="1" dirty="0">
                <a:solidFill>
                  <a:srgbClr val="002060"/>
                </a:solidFill>
                <a:latin typeface="Lucinda console"/>
              </a:rPr>
              <a:t>Purpose / Function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 xmlns:a16="http://schemas.microsoft.com/office/drawing/2014/main" id="{C1289981-7041-4DBD-A920-590C9519F0BE}"/>
              </a:ext>
            </a:extLst>
          </p:cNvPr>
          <p:cNvSpPr>
            <a:spLocks noGrp="1" noChangeArrowheads="1"/>
          </p:cNvSpPr>
          <p:nvPr>
            <p:ph type="title"/>
          </p:nvPr>
        </p:nvSpPr>
        <p:spPr>
          <a:xfrm>
            <a:off x="533400" y="5410200"/>
            <a:ext cx="8458200" cy="1066800"/>
          </a:xfrm>
        </p:spPr>
        <p:txBody>
          <a:bodyPr>
            <a:normAutofit/>
          </a:bodyPr>
          <a:lstStyle/>
          <a:p>
            <a:pPr algn="l" eaLnBrk="1" hangingPunct="1"/>
            <a:r>
              <a:rPr lang="en-US" altLang="en-US" sz="2800" dirty="0">
                <a:latin typeface="Lucida Console" panose="020B0609040504020204" pitchFamily="49" charset="0"/>
              </a:rPr>
              <a:t>How Committed Am I to the Idea of “Parents As Advisors?”</a:t>
            </a:r>
          </a:p>
        </p:txBody>
      </p:sp>
      <p:sp>
        <p:nvSpPr>
          <p:cNvPr id="2" name="Content Placeholder 1">
            <a:extLst>
              <a:ext uri="{FF2B5EF4-FFF2-40B4-BE49-F238E27FC236}">
                <a16:creationId xmlns="" xmlns:a16="http://schemas.microsoft.com/office/drawing/2014/main" id="{6F198744-0095-4268-99CD-5FDE6E93DF2C}"/>
              </a:ext>
            </a:extLst>
          </p:cNvPr>
          <p:cNvSpPr>
            <a:spLocks noGrp="1"/>
          </p:cNvSpPr>
          <p:nvPr>
            <p:ph sz="half" idx="13"/>
          </p:nvPr>
        </p:nvSpPr>
        <p:spPr>
          <a:xfrm>
            <a:off x="533400" y="304800"/>
            <a:ext cx="3949967" cy="5105400"/>
          </a:xfrm>
        </p:spPr>
        <p:txBody>
          <a:bodyPr>
            <a:normAutofit fontScale="32500" lnSpcReduction="20000"/>
          </a:bodyPr>
          <a:lstStyle/>
          <a:p>
            <a:pPr marL="0" indent="0">
              <a:buNone/>
            </a:pPr>
            <a:r>
              <a:rPr lang="en-US" sz="6800" b="1" i="1" u="sng" dirty="0">
                <a:latin typeface="Lucinda console"/>
              </a:rPr>
              <a:t>For the District</a:t>
            </a:r>
          </a:p>
          <a:p>
            <a:pPr marL="0" indent="0">
              <a:buNone/>
            </a:pPr>
            <a:endParaRPr lang="en-US" sz="6800" b="1" i="1" u="sng" dirty="0">
              <a:latin typeface="Lucinda console"/>
            </a:endParaRPr>
          </a:p>
          <a:p>
            <a:r>
              <a:rPr lang="en-US" sz="6800" dirty="0">
                <a:latin typeface="Lucinda console"/>
              </a:rPr>
              <a:t>Do I believe that parents can look beyond their own families’ experiences?</a:t>
            </a:r>
          </a:p>
          <a:p>
            <a:endParaRPr lang="en-US" sz="6800" dirty="0">
              <a:latin typeface="Lucinda console"/>
            </a:endParaRPr>
          </a:p>
          <a:p>
            <a:r>
              <a:rPr lang="en-US" sz="6800" dirty="0">
                <a:latin typeface="Lucinda console"/>
              </a:rPr>
              <a:t>Do I value parents opinions as important? </a:t>
            </a:r>
          </a:p>
          <a:p>
            <a:pPr marL="0" indent="0">
              <a:buNone/>
            </a:pPr>
            <a:endParaRPr lang="en-US" sz="6800" dirty="0">
              <a:latin typeface="Lucinda console"/>
            </a:endParaRPr>
          </a:p>
          <a:p>
            <a:r>
              <a:rPr lang="en-US" sz="6800" dirty="0">
                <a:latin typeface="Lucinda console"/>
              </a:rPr>
              <a:t>Do I work to create an environment where parents are supported and comfortable enough to speak freely?</a:t>
            </a:r>
          </a:p>
          <a:p>
            <a:endParaRPr lang="en-US" dirty="0"/>
          </a:p>
        </p:txBody>
      </p:sp>
      <p:sp>
        <p:nvSpPr>
          <p:cNvPr id="17411" name="Rectangle 6">
            <a:extLst>
              <a:ext uri="{FF2B5EF4-FFF2-40B4-BE49-F238E27FC236}">
                <a16:creationId xmlns="" xmlns:a16="http://schemas.microsoft.com/office/drawing/2014/main" id="{810C84A2-173D-48DB-AB19-655CB21BC82A}"/>
              </a:ext>
            </a:extLst>
          </p:cNvPr>
          <p:cNvSpPr>
            <a:spLocks noGrp="1" noChangeArrowheads="1"/>
          </p:cNvSpPr>
          <p:nvPr>
            <p:ph sz="quarter" idx="4"/>
          </p:nvPr>
        </p:nvSpPr>
        <p:spPr>
          <a:xfrm>
            <a:off x="4483367" y="-533400"/>
            <a:ext cx="4508233" cy="5966012"/>
          </a:xfrm>
        </p:spPr>
        <p:txBody>
          <a:bodyPr>
            <a:noAutofit/>
          </a:bodyPr>
          <a:lstStyle/>
          <a:p>
            <a:pPr eaLnBrk="1" hangingPunct="1">
              <a:lnSpc>
                <a:spcPct val="90000"/>
              </a:lnSpc>
              <a:buFontTx/>
              <a:buNone/>
            </a:pPr>
            <a:r>
              <a:rPr lang="en-US" altLang="en-US" sz="2200" b="1" i="1" u="sng" dirty="0">
                <a:latin typeface="Lucinda console"/>
              </a:rPr>
              <a:t>For the Parent</a:t>
            </a:r>
            <a:br>
              <a:rPr lang="en-US" altLang="en-US" sz="2200" b="1" i="1" u="sng" dirty="0">
                <a:latin typeface="Lucinda console"/>
              </a:rPr>
            </a:br>
            <a:endParaRPr lang="en-US" altLang="en-US" sz="2200" b="1" i="1" u="sng" dirty="0">
              <a:latin typeface="Lucinda console"/>
            </a:endParaRPr>
          </a:p>
          <a:p>
            <a:pPr>
              <a:lnSpc>
                <a:spcPct val="90000"/>
              </a:lnSpc>
            </a:pPr>
            <a:r>
              <a:rPr lang="en-US" altLang="en-US" sz="2200" dirty="0">
                <a:latin typeface="Lucinda console"/>
              </a:rPr>
              <a:t>Can I look beyond my  own child’s and family experiences? </a:t>
            </a:r>
            <a:br>
              <a:rPr lang="en-US" altLang="en-US" sz="2200" dirty="0">
                <a:latin typeface="Lucinda console"/>
              </a:rPr>
            </a:br>
            <a:endParaRPr lang="en-US" altLang="en-US" sz="2200" dirty="0">
              <a:latin typeface="Lucinda console"/>
            </a:endParaRPr>
          </a:p>
          <a:p>
            <a:r>
              <a:rPr lang="en-US" altLang="en-US" sz="2200" dirty="0">
                <a:latin typeface="Lucinda console"/>
              </a:rPr>
              <a:t>Do I listen respectfully to the professional opinion?</a:t>
            </a:r>
            <a:br>
              <a:rPr lang="en-US" altLang="en-US" sz="2200" dirty="0">
                <a:latin typeface="Lucinda console"/>
              </a:rPr>
            </a:br>
            <a:r>
              <a:rPr lang="en-US" altLang="en-US" sz="2200" dirty="0">
                <a:latin typeface="Lucinda console"/>
              </a:rPr>
              <a:t/>
            </a:r>
            <a:br>
              <a:rPr lang="en-US" altLang="en-US" sz="2200" dirty="0">
                <a:latin typeface="Lucinda console"/>
              </a:rPr>
            </a:br>
            <a:endParaRPr lang="en-US" altLang="en-US" sz="2200" dirty="0">
              <a:latin typeface="Lucinda console"/>
            </a:endParaRPr>
          </a:p>
          <a:p>
            <a:r>
              <a:rPr lang="en-US" altLang="en-US" sz="2200" dirty="0">
                <a:latin typeface="Lucinda console"/>
              </a:rPr>
              <a:t>Do I  bring a spirit of collaboration to the 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FB1A6E8B-8DD5-4897-AB53-B9231D10C3C2}"/>
              </a:ext>
            </a:extLst>
          </p:cNvPr>
          <p:cNvSpPr>
            <a:spLocks noGrp="1" noChangeArrowheads="1"/>
          </p:cNvSpPr>
          <p:nvPr>
            <p:ph type="title"/>
          </p:nvPr>
        </p:nvSpPr>
        <p:spPr>
          <a:xfrm>
            <a:off x="0" y="0"/>
            <a:ext cx="9144000" cy="1066800"/>
          </a:xfrm>
        </p:spPr>
        <p:txBody>
          <a:bodyPr/>
          <a:lstStyle/>
          <a:p>
            <a:pPr algn="ctr" eaLnBrk="1" hangingPunct="1"/>
            <a:r>
              <a:rPr lang="en-US" altLang="en-US" b="1" dirty="0">
                <a:solidFill>
                  <a:srgbClr val="002060"/>
                </a:solidFill>
                <a:latin typeface="Lucinda console"/>
              </a:rPr>
              <a:t>Potential Barriers</a:t>
            </a:r>
          </a:p>
        </p:txBody>
      </p:sp>
      <p:sp>
        <p:nvSpPr>
          <p:cNvPr id="37893" name="Rectangle 9">
            <a:extLst>
              <a:ext uri="{FF2B5EF4-FFF2-40B4-BE49-F238E27FC236}">
                <a16:creationId xmlns="" xmlns:a16="http://schemas.microsoft.com/office/drawing/2014/main" id="{7BDC6333-9653-49D6-B165-D01CE7FAE30D}"/>
              </a:ext>
            </a:extLst>
          </p:cNvPr>
          <p:cNvSpPr>
            <a:spLocks noGrp="1" noChangeArrowheads="1"/>
          </p:cNvSpPr>
          <p:nvPr>
            <p:ph sz="half" idx="13"/>
          </p:nvPr>
        </p:nvSpPr>
        <p:spPr>
          <a:xfrm>
            <a:off x="533400" y="838200"/>
            <a:ext cx="3949967" cy="2590801"/>
          </a:xfrm>
        </p:spPr>
        <p:txBody>
          <a:bodyPr/>
          <a:lstStyle/>
          <a:p>
            <a:pPr eaLnBrk="1" hangingPunct="1">
              <a:lnSpc>
                <a:spcPct val="80000"/>
              </a:lnSpc>
            </a:pPr>
            <a:r>
              <a:rPr lang="en-US" altLang="en-US" sz="2400" dirty="0">
                <a:latin typeface="Lucinda console"/>
              </a:rPr>
              <a:t>Administrative barriers</a:t>
            </a:r>
          </a:p>
          <a:p>
            <a:pPr eaLnBrk="1" hangingPunct="1">
              <a:lnSpc>
                <a:spcPct val="80000"/>
              </a:lnSpc>
              <a:buFontTx/>
              <a:buAutoNum type="arabicPeriod"/>
            </a:pPr>
            <a:endParaRPr lang="en-US" altLang="en-US" sz="2400" i="1" dirty="0">
              <a:latin typeface="Lucinda console"/>
            </a:endParaRPr>
          </a:p>
          <a:p>
            <a:pPr eaLnBrk="1" hangingPunct="1">
              <a:lnSpc>
                <a:spcPct val="80000"/>
              </a:lnSpc>
            </a:pPr>
            <a:r>
              <a:rPr lang="en-US" altLang="en-US" sz="2400" dirty="0">
                <a:latin typeface="Lucinda console"/>
              </a:rPr>
              <a:t>It is hard work</a:t>
            </a:r>
          </a:p>
        </p:txBody>
      </p:sp>
      <p:sp>
        <p:nvSpPr>
          <p:cNvPr id="37891" name="Rectangle 3">
            <a:extLst>
              <a:ext uri="{FF2B5EF4-FFF2-40B4-BE49-F238E27FC236}">
                <a16:creationId xmlns="" xmlns:a16="http://schemas.microsoft.com/office/drawing/2014/main" id="{8312D2C6-FC95-4033-BF69-C0CD5B724BA4}"/>
              </a:ext>
            </a:extLst>
          </p:cNvPr>
          <p:cNvSpPr>
            <a:spLocks noGrp="1" noChangeArrowheads="1"/>
          </p:cNvSpPr>
          <p:nvPr>
            <p:ph sz="quarter" idx="4"/>
          </p:nvPr>
        </p:nvSpPr>
        <p:spPr>
          <a:xfrm>
            <a:off x="4662362" y="1905000"/>
            <a:ext cx="3948238" cy="1371600"/>
          </a:xfrm>
        </p:spPr>
        <p:txBody>
          <a:bodyPr/>
          <a:lstStyle/>
          <a:p>
            <a:pPr marL="609600" indent="-609600" eaLnBrk="1" hangingPunct="1">
              <a:lnSpc>
                <a:spcPct val="80000"/>
              </a:lnSpc>
            </a:pPr>
            <a:r>
              <a:rPr lang="en-US" altLang="en-US" sz="2400" dirty="0">
                <a:latin typeface="Lucinda console"/>
              </a:rPr>
              <a:t>Professional attitudes</a:t>
            </a:r>
          </a:p>
          <a:p>
            <a:pPr marL="609600" indent="-609600" eaLnBrk="1" hangingPunct="1">
              <a:lnSpc>
                <a:spcPct val="80000"/>
              </a:lnSpc>
              <a:buFontTx/>
              <a:buAutoNum type="arabicPeriod"/>
            </a:pPr>
            <a:endParaRPr lang="en-US" altLang="en-US" sz="2400" dirty="0">
              <a:latin typeface="Lucinda console"/>
            </a:endParaRPr>
          </a:p>
          <a:p>
            <a:pPr marL="609600" indent="-609600" eaLnBrk="1" hangingPunct="1">
              <a:lnSpc>
                <a:spcPct val="80000"/>
              </a:lnSpc>
            </a:pPr>
            <a:r>
              <a:rPr lang="en-US" altLang="en-US" sz="2400" dirty="0">
                <a:latin typeface="Lucinda console"/>
              </a:rPr>
              <a:t>Families’ reluctance</a:t>
            </a:r>
          </a:p>
          <a:p>
            <a:pPr marL="609600" indent="-609600" eaLnBrk="1" hangingPunct="1">
              <a:lnSpc>
                <a:spcPct val="80000"/>
              </a:lnSpc>
              <a:buFontTx/>
              <a:buAutoNum type="arabicPeriod"/>
            </a:pPr>
            <a:endParaRPr lang="en-US" altLang="en-US" sz="2400" dirty="0">
              <a:latin typeface="Lucinda console"/>
            </a:endParaRPr>
          </a:p>
          <a:p>
            <a:pPr marL="609600" indent="-609600" eaLnBrk="1" hangingPunct="1">
              <a:lnSpc>
                <a:spcPct val="80000"/>
              </a:lnSpc>
            </a:pPr>
            <a:endParaRPr lang="en-US" altLang="en-US" b="1" dirty="0"/>
          </a:p>
        </p:txBody>
      </p:sp>
      <p:pic>
        <p:nvPicPr>
          <p:cNvPr id="2" name="Picture 1">
            <a:extLst>
              <a:ext uri="{FF2B5EF4-FFF2-40B4-BE49-F238E27FC236}">
                <a16:creationId xmlns="" xmlns:a16="http://schemas.microsoft.com/office/drawing/2014/main" id="{617E0B2E-D4B3-4F25-81D3-A681BB718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29000"/>
            <a:ext cx="6400800" cy="3086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0056916F-BCFB-4412-A710-37A5555E8A3B}"/>
              </a:ext>
            </a:extLst>
          </p:cNvPr>
          <p:cNvSpPr>
            <a:spLocks noGrp="1" noChangeArrowheads="1"/>
          </p:cNvSpPr>
          <p:nvPr>
            <p:ph type="title"/>
          </p:nvPr>
        </p:nvSpPr>
        <p:spPr>
          <a:xfrm>
            <a:off x="381000" y="762000"/>
            <a:ext cx="8382000" cy="2209800"/>
          </a:xfrm>
        </p:spPr>
        <p:txBody>
          <a:bodyPr>
            <a:normAutofit fontScale="90000"/>
          </a:bodyPr>
          <a:lstStyle/>
          <a:p>
            <a:pPr algn="ctr" eaLnBrk="1" hangingPunct="1"/>
            <a:r>
              <a:rPr lang="en-US" altLang="en-US" sz="3600" dirty="0">
                <a:solidFill>
                  <a:srgbClr val="002060"/>
                </a:solidFill>
                <a:latin typeface="Lucinda console"/>
              </a:rPr>
              <a:t>As parents and professionals </a:t>
            </a:r>
            <a:br>
              <a:rPr lang="en-US" altLang="en-US" sz="3600" dirty="0">
                <a:solidFill>
                  <a:srgbClr val="002060"/>
                </a:solidFill>
                <a:latin typeface="Lucinda console"/>
              </a:rPr>
            </a:br>
            <a:r>
              <a:rPr lang="en-US" altLang="en-US" sz="3600" dirty="0">
                <a:solidFill>
                  <a:srgbClr val="002060"/>
                </a:solidFill>
                <a:latin typeface="Lucinda console"/>
              </a:rPr>
              <a:t>come together to advise on policy and program issues in special education, </a:t>
            </a:r>
            <a:br>
              <a:rPr lang="en-US" altLang="en-US" sz="3600" dirty="0">
                <a:solidFill>
                  <a:srgbClr val="002060"/>
                </a:solidFill>
                <a:latin typeface="Lucinda console"/>
              </a:rPr>
            </a:br>
            <a:r>
              <a:rPr lang="en-US" altLang="en-US" sz="3600" dirty="0">
                <a:solidFill>
                  <a:srgbClr val="002060"/>
                </a:solidFill>
                <a:latin typeface="Lucinda console"/>
              </a:rPr>
              <a:t>both are enriched.</a:t>
            </a:r>
            <a:endParaRPr lang="en-US" altLang="en-US" dirty="0">
              <a:solidFill>
                <a:srgbClr val="002060"/>
              </a:solidFill>
              <a:latin typeface="Lucinda console"/>
            </a:endParaRPr>
          </a:p>
        </p:txBody>
      </p:sp>
      <p:pic>
        <p:nvPicPr>
          <p:cNvPr id="2" name="Picture 1">
            <a:extLst>
              <a:ext uri="{FF2B5EF4-FFF2-40B4-BE49-F238E27FC236}">
                <a16:creationId xmlns="" xmlns:a16="http://schemas.microsoft.com/office/drawing/2014/main" id="{4AB60C09-9D21-4B05-8365-BE8980C700F8}"/>
              </a:ext>
            </a:extLst>
          </p:cNvPr>
          <p:cNvPicPr>
            <a:picLocks noChangeAspect="1"/>
          </p:cNvPicPr>
          <p:nvPr/>
        </p:nvPicPr>
        <p:blipFill>
          <a:blip r:embed="rId3"/>
          <a:stretch>
            <a:fillRect/>
          </a:stretch>
        </p:blipFill>
        <p:spPr>
          <a:xfrm>
            <a:off x="2819400" y="3429000"/>
            <a:ext cx="37338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57269D96-844D-4E81-926E-F4EF1D3D2C0E}"/>
              </a:ext>
            </a:extLst>
          </p:cNvPr>
          <p:cNvSpPr>
            <a:spLocks noGrp="1" noChangeArrowheads="1"/>
          </p:cNvSpPr>
          <p:nvPr>
            <p:ph type="title"/>
          </p:nvPr>
        </p:nvSpPr>
        <p:spPr>
          <a:xfrm>
            <a:off x="152400" y="76200"/>
            <a:ext cx="8839200" cy="1981200"/>
          </a:xfrm>
        </p:spPr>
        <p:txBody>
          <a:bodyPr>
            <a:normAutofit/>
          </a:bodyPr>
          <a:lstStyle/>
          <a:p>
            <a:pPr eaLnBrk="1" hangingPunct="1"/>
            <a:r>
              <a:rPr lang="en-US" altLang="en-US" sz="3600" b="1" dirty="0">
                <a:solidFill>
                  <a:srgbClr val="002060"/>
                </a:solidFill>
                <a:latin typeface="Lucinda console"/>
              </a:rPr>
              <a:t>Developing &amp; Implementing an Effective SEPAG</a:t>
            </a:r>
          </a:p>
        </p:txBody>
      </p:sp>
      <p:pic>
        <p:nvPicPr>
          <p:cNvPr id="2" name="Picture 1">
            <a:extLst>
              <a:ext uri="{FF2B5EF4-FFF2-40B4-BE49-F238E27FC236}">
                <a16:creationId xmlns="" xmlns:a16="http://schemas.microsoft.com/office/drawing/2014/main" id="{ABE5CA54-5592-4D3A-90B9-11D7315D2E13}"/>
              </a:ext>
            </a:extLst>
          </p:cNvPr>
          <p:cNvPicPr>
            <a:picLocks noChangeAspect="1"/>
          </p:cNvPicPr>
          <p:nvPr/>
        </p:nvPicPr>
        <p:blipFill>
          <a:blip r:embed="rId3"/>
          <a:stretch>
            <a:fillRect/>
          </a:stretch>
        </p:blipFill>
        <p:spPr>
          <a:xfrm>
            <a:off x="1676400" y="1905000"/>
            <a:ext cx="5943600" cy="4495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1B1F729D-AE07-426F-9A66-8EE6DC9608EE}"/>
              </a:ext>
            </a:extLst>
          </p:cNvPr>
          <p:cNvSpPr>
            <a:spLocks noGrp="1" noChangeArrowheads="1"/>
          </p:cNvSpPr>
          <p:nvPr>
            <p:ph type="title"/>
          </p:nvPr>
        </p:nvSpPr>
        <p:spPr>
          <a:xfrm>
            <a:off x="485916" y="640076"/>
            <a:ext cx="2714484" cy="5159146"/>
          </a:xfrm>
        </p:spPr>
        <p:txBody>
          <a:bodyPr anchor="t">
            <a:normAutofit/>
          </a:bodyPr>
          <a:lstStyle/>
          <a:p>
            <a:pPr eaLnBrk="1" hangingPunct="1"/>
            <a:r>
              <a:rPr lang="en-US" altLang="en-US" sz="4200" dirty="0">
                <a:solidFill>
                  <a:srgbClr val="002060"/>
                </a:solidFill>
                <a:latin typeface="Lucinda console"/>
              </a:rPr>
              <a:t>Step 1: History</a:t>
            </a:r>
            <a:r>
              <a:rPr lang="en-US" altLang="en-US" sz="4200" b="1" dirty="0">
                <a:solidFill>
                  <a:srgbClr val="002060"/>
                </a:solidFill>
                <a:latin typeface="Lucinda console"/>
              </a:rPr>
              <a:t> </a:t>
            </a:r>
          </a:p>
        </p:txBody>
      </p:sp>
      <p:graphicFrame>
        <p:nvGraphicFramePr>
          <p:cNvPr id="41989" name="Rectangle 3"/>
          <p:cNvGraphicFramePr>
            <a:graphicFrameLocks noGrp="1"/>
          </p:cNvGraphicFramePr>
          <p:nvPr>
            <p:ph idx="1"/>
            <p:extLst>
              <p:ext uri="{D42A27DB-BD31-4B8C-83A1-F6EECF244321}">
                <p14:modId xmlns:p14="http://schemas.microsoft.com/office/powerpoint/2010/main" val="4179242301"/>
              </p:ext>
            </p:extLst>
          </p:nvPr>
        </p:nvGraphicFramePr>
        <p:xfrm>
          <a:off x="3200400" y="457200"/>
          <a:ext cx="5480363" cy="609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3699</TotalTime>
  <Words>2967</Words>
  <Application>Microsoft Office PowerPoint</Application>
  <PresentationFormat>On-screen Show (4:3)</PresentationFormat>
  <Paragraphs>421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Slice</vt:lpstr>
      <vt:lpstr>Starting &amp; Running Effective Special Education Parent  Advisory Groups  </vt:lpstr>
      <vt:lpstr>  START Project</vt:lpstr>
      <vt:lpstr>SEPAG: A Legal Mandate</vt:lpstr>
      <vt:lpstr>Purpose / Function</vt:lpstr>
      <vt:lpstr>How Committed Am I to the Idea of “Parents As Advisors?”</vt:lpstr>
      <vt:lpstr>Potential Barriers</vt:lpstr>
      <vt:lpstr>As parents and professionals  come together to advise on policy and program issues in special education,  both are enriched.</vt:lpstr>
      <vt:lpstr>Developing &amp; Implementing an Effective SEPAG</vt:lpstr>
      <vt:lpstr>Step 1: History </vt:lpstr>
      <vt:lpstr>Step 2: Function </vt:lpstr>
      <vt:lpstr>Key Role: Input</vt:lpstr>
      <vt:lpstr>Topics to Provide Input on: </vt:lpstr>
      <vt:lpstr>Step 3: Operational Structure</vt:lpstr>
      <vt:lpstr>Holding Productive Meetings</vt:lpstr>
      <vt:lpstr>Step 4: Membership</vt:lpstr>
      <vt:lpstr>Step 5: Goals &amp; Priorities</vt:lpstr>
      <vt:lpstr>Step 6: Resources &amp; Supports</vt:lpstr>
      <vt:lpstr>Special education Parent Advisory Groups in New Jersey  a guide to developing and conducting an effective group</vt:lpstr>
      <vt:lpstr>REFLECTION</vt:lpstr>
      <vt:lpstr>Thank You   Please complete the evaluation</vt:lpstr>
    </vt:vector>
  </TitlesOfParts>
  <Company>SPAN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Special Education Parent Advisory Groups</dc:title>
  <dc:creator>Debra Jennings</dc:creator>
  <cp:lastModifiedBy>Erin Pinto</cp:lastModifiedBy>
  <cp:revision>251</cp:revision>
  <cp:lastPrinted>2017-10-11T20:31:43Z</cp:lastPrinted>
  <dcterms:created xsi:type="dcterms:W3CDTF">2007-01-22T02:53:23Z</dcterms:created>
  <dcterms:modified xsi:type="dcterms:W3CDTF">2022-01-24T15:30:57Z</dcterms:modified>
</cp:coreProperties>
</file>